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6"/>
  </p:notesMasterIdLst>
  <p:handoutMasterIdLst>
    <p:handoutMasterId r:id="rId37"/>
  </p:handoutMasterIdLst>
  <p:sldIdLst>
    <p:sldId id="256" r:id="rId2"/>
    <p:sldId id="264" r:id="rId3"/>
    <p:sldId id="358" r:id="rId4"/>
    <p:sldId id="359" r:id="rId5"/>
    <p:sldId id="360" r:id="rId6"/>
    <p:sldId id="361" r:id="rId7"/>
    <p:sldId id="363" r:id="rId8"/>
    <p:sldId id="364" r:id="rId9"/>
    <p:sldId id="367" r:id="rId10"/>
    <p:sldId id="402" r:id="rId11"/>
    <p:sldId id="369" r:id="rId12"/>
    <p:sldId id="401" r:id="rId13"/>
    <p:sldId id="377" r:id="rId14"/>
    <p:sldId id="380" r:id="rId15"/>
    <p:sldId id="384" r:id="rId16"/>
    <p:sldId id="396" r:id="rId17"/>
    <p:sldId id="397" r:id="rId18"/>
    <p:sldId id="382" r:id="rId19"/>
    <p:sldId id="399" r:id="rId20"/>
    <p:sldId id="403" r:id="rId21"/>
    <p:sldId id="400" r:id="rId22"/>
    <p:sldId id="393" r:id="rId23"/>
    <p:sldId id="394" r:id="rId24"/>
    <p:sldId id="395" r:id="rId25"/>
    <p:sldId id="383" r:id="rId26"/>
    <p:sldId id="404" r:id="rId27"/>
    <p:sldId id="379" r:id="rId28"/>
    <p:sldId id="344" r:id="rId29"/>
    <p:sldId id="349" r:id="rId30"/>
    <p:sldId id="324" r:id="rId31"/>
    <p:sldId id="340" r:id="rId32"/>
    <p:sldId id="405" r:id="rId33"/>
    <p:sldId id="406" r:id="rId34"/>
    <p:sldId id="271" r:id="rId35"/>
  </p:sldIdLst>
  <p:sldSz cx="12192000" cy="6858000"/>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181"/>
    <a:srgbClr val="C25D1B"/>
    <a:srgbClr val="EEEEEE"/>
    <a:srgbClr val="10069F"/>
    <a:srgbClr val="E8E8E8"/>
    <a:srgbClr val="E0E0E0"/>
    <a:srgbClr val="DCDCDC"/>
    <a:srgbClr val="FAF0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355" autoAdjust="0"/>
    <p:restoredTop sz="94660"/>
  </p:normalViewPr>
  <p:slideViewPr>
    <p:cSldViewPr snapToGrid="0">
      <p:cViewPr varScale="1">
        <p:scale>
          <a:sx n="63" d="100"/>
          <a:sy n="63" d="100"/>
        </p:scale>
        <p:origin x="55" y="7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E6714E-E257-4E5A-8E5F-FB8AEB262031}"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fr-FR"/>
        </a:p>
      </dgm:t>
    </dgm:pt>
    <dgm:pt modelId="{FF968B5A-B831-4350-906C-701C063CEE94}">
      <dgm:prSet phldrT="[Texte]"/>
      <dgm:spPr/>
      <dgm:t>
        <a:bodyPr/>
        <a:lstStyle/>
        <a:p>
          <a:r>
            <a:rPr lang="fr-BE" dirty="0" smtClean="0"/>
            <a:t>Het </a:t>
          </a:r>
          <a:r>
            <a:rPr lang="nl-BE" dirty="0" smtClean="0"/>
            <a:t>verzamelen van informatie </a:t>
          </a:r>
          <a:endParaRPr lang="fr-BE" dirty="0" smtClean="0"/>
        </a:p>
        <a:p>
          <a:r>
            <a:rPr lang="fr-BE" altLang="fr-FR" dirty="0" smtClean="0">
              <a:solidFill>
                <a:srgbClr val="303181"/>
              </a:solidFill>
            </a:rPr>
            <a:t>VII.69 WER</a:t>
          </a:r>
        </a:p>
        <a:p>
          <a:r>
            <a:rPr lang="fr-BE" altLang="fr-FR" dirty="0" smtClean="0">
              <a:solidFill>
                <a:srgbClr val="303181"/>
              </a:solidFill>
            </a:rPr>
            <a:t>VII.126 en VII.132 WER </a:t>
          </a:r>
          <a:r>
            <a:rPr lang="fr-BE" dirty="0" smtClean="0"/>
            <a:t> </a:t>
          </a:r>
          <a:endParaRPr lang="fr-FR" dirty="0"/>
        </a:p>
      </dgm:t>
    </dgm:pt>
    <dgm:pt modelId="{9F676FDF-0F24-4692-BB7E-AF62D18504F4}" type="parTrans" cxnId="{594B39CC-9DAA-45A6-9048-4BF9BA6156AE}">
      <dgm:prSet/>
      <dgm:spPr/>
      <dgm:t>
        <a:bodyPr/>
        <a:lstStyle/>
        <a:p>
          <a:endParaRPr lang="fr-FR"/>
        </a:p>
      </dgm:t>
    </dgm:pt>
    <dgm:pt modelId="{7E836A06-5F35-42F7-8302-72C1D3A258E0}" type="sibTrans" cxnId="{594B39CC-9DAA-45A6-9048-4BF9BA6156AE}">
      <dgm:prSet/>
      <dgm:spPr/>
      <dgm:t>
        <a:bodyPr/>
        <a:lstStyle/>
        <a:p>
          <a:endParaRPr lang="fr-FR"/>
        </a:p>
      </dgm:t>
    </dgm:pt>
    <dgm:pt modelId="{B191433D-0FB0-4D8D-836C-5A6B92BEE36F}">
      <dgm:prSet phldrT="[Texte]"/>
      <dgm:spPr/>
      <dgm:t>
        <a:bodyPr/>
        <a:lstStyle/>
        <a:p>
          <a:r>
            <a:rPr lang="fr-BE" dirty="0" err="1" smtClean="0"/>
            <a:t>Informatie</a:t>
          </a:r>
          <a:r>
            <a:rPr lang="fr-BE" dirty="0" smtClean="0"/>
            <a:t>- / </a:t>
          </a:r>
          <a:r>
            <a:rPr lang="fr-BE" dirty="0" err="1" smtClean="0"/>
            <a:t>toelichtingsplicht</a:t>
          </a:r>
          <a:endParaRPr lang="fr-BE" dirty="0" smtClean="0"/>
        </a:p>
        <a:p>
          <a:r>
            <a:rPr lang="fr-BE" altLang="fr-FR" dirty="0" smtClean="0">
              <a:solidFill>
                <a:srgbClr val="303181"/>
              </a:solidFill>
            </a:rPr>
            <a:t>VII.70-71 en VII.74 WER</a:t>
          </a:r>
        </a:p>
        <a:p>
          <a:r>
            <a:rPr lang="fr-BE" altLang="fr-FR" dirty="0" smtClean="0">
              <a:solidFill>
                <a:srgbClr val="303181"/>
              </a:solidFill>
            </a:rPr>
            <a:t> VII.127 tem VII.129 WER</a:t>
          </a:r>
          <a:endParaRPr lang="fr-FR" dirty="0"/>
        </a:p>
      </dgm:t>
    </dgm:pt>
    <dgm:pt modelId="{F833C432-AC05-4610-A171-2F4F5EEAE188}" type="parTrans" cxnId="{C75F324D-D892-446D-8CA5-EA6E8ED7CF06}">
      <dgm:prSet/>
      <dgm:spPr/>
      <dgm:t>
        <a:bodyPr/>
        <a:lstStyle/>
        <a:p>
          <a:endParaRPr lang="fr-FR"/>
        </a:p>
      </dgm:t>
    </dgm:pt>
    <dgm:pt modelId="{C63F697B-D959-46A9-81BC-4B6867BDC71A}" type="sibTrans" cxnId="{C75F324D-D892-446D-8CA5-EA6E8ED7CF06}">
      <dgm:prSet/>
      <dgm:spPr/>
      <dgm:t>
        <a:bodyPr/>
        <a:lstStyle/>
        <a:p>
          <a:endParaRPr lang="fr-FR"/>
        </a:p>
      </dgm:t>
    </dgm:pt>
    <dgm:pt modelId="{85110DC1-6825-40B4-89D3-A4F7C456FEC5}">
      <dgm:prSet phldrT="[Texte]"/>
      <dgm:spPr/>
      <dgm:t>
        <a:bodyPr/>
        <a:lstStyle/>
        <a:p>
          <a:r>
            <a:rPr lang="fr-BE" dirty="0" err="1" smtClean="0"/>
            <a:t>Raadgevingsplicht</a:t>
          </a:r>
          <a:r>
            <a:rPr lang="fr-BE" dirty="0" smtClean="0"/>
            <a:t> </a:t>
          </a:r>
        </a:p>
        <a:p>
          <a:r>
            <a:rPr lang="fr-BE" altLang="fr-FR" dirty="0" smtClean="0">
              <a:solidFill>
                <a:srgbClr val="303181"/>
              </a:solidFill>
            </a:rPr>
            <a:t>VII.75 WER</a:t>
          </a:r>
        </a:p>
        <a:p>
          <a:r>
            <a:rPr lang="fr-BE" altLang="fr-FR" dirty="0" smtClean="0">
              <a:solidFill>
                <a:srgbClr val="303181"/>
              </a:solidFill>
            </a:rPr>
            <a:t>VII.131 WER</a:t>
          </a:r>
          <a:endParaRPr lang="fr-FR" dirty="0"/>
        </a:p>
      </dgm:t>
    </dgm:pt>
    <dgm:pt modelId="{9D115191-5D80-4881-9754-34707B2315B9}" type="parTrans" cxnId="{81F47BE5-FED7-48CC-8F18-D512094D5CCA}">
      <dgm:prSet/>
      <dgm:spPr/>
      <dgm:t>
        <a:bodyPr/>
        <a:lstStyle/>
        <a:p>
          <a:endParaRPr lang="fr-FR"/>
        </a:p>
      </dgm:t>
    </dgm:pt>
    <dgm:pt modelId="{F2245753-0930-4EDD-A5C4-67EAB19597FB}" type="sibTrans" cxnId="{81F47BE5-FED7-48CC-8F18-D512094D5CCA}">
      <dgm:prSet/>
      <dgm:spPr/>
      <dgm:t>
        <a:bodyPr/>
        <a:lstStyle/>
        <a:p>
          <a:endParaRPr lang="fr-FR"/>
        </a:p>
      </dgm:t>
    </dgm:pt>
    <dgm:pt modelId="{5A12A367-EC31-4670-8E1D-675F9176ED33}">
      <dgm:prSet phldrT="[Texte]"/>
      <dgm:spPr/>
      <dgm:t>
        <a:bodyPr/>
        <a:lstStyle/>
        <a:p>
          <a:r>
            <a:rPr lang="fr-BE" dirty="0" err="1" smtClean="0"/>
            <a:t>Kredietwaardigheidsbeoordeling</a:t>
          </a:r>
          <a:endParaRPr lang="fr-BE" dirty="0" smtClean="0"/>
        </a:p>
        <a:p>
          <a:r>
            <a:rPr lang="fr-BE" altLang="fr-FR" dirty="0" smtClean="0">
              <a:solidFill>
                <a:srgbClr val="303181"/>
              </a:solidFill>
            </a:rPr>
            <a:t>VII.77 WER</a:t>
          </a:r>
        </a:p>
        <a:p>
          <a:r>
            <a:rPr lang="fr-BE" altLang="fr-FR" dirty="0" smtClean="0">
              <a:solidFill>
                <a:srgbClr val="303181"/>
              </a:solidFill>
            </a:rPr>
            <a:t>VII.133 WER</a:t>
          </a:r>
          <a:endParaRPr lang="fr-FR" dirty="0"/>
        </a:p>
      </dgm:t>
    </dgm:pt>
    <dgm:pt modelId="{D094420D-9D48-4BF2-B370-35B2C71ACAFF}" type="parTrans" cxnId="{40A5486D-84B9-4FE0-9702-99710BB46C6D}">
      <dgm:prSet/>
      <dgm:spPr/>
      <dgm:t>
        <a:bodyPr/>
        <a:lstStyle/>
        <a:p>
          <a:endParaRPr lang="fr-FR"/>
        </a:p>
      </dgm:t>
    </dgm:pt>
    <dgm:pt modelId="{EA7FAFC4-0498-4E1D-AED9-D97510D425BE}" type="sibTrans" cxnId="{40A5486D-84B9-4FE0-9702-99710BB46C6D}">
      <dgm:prSet/>
      <dgm:spPr/>
      <dgm:t>
        <a:bodyPr/>
        <a:lstStyle/>
        <a:p>
          <a:endParaRPr lang="fr-FR"/>
        </a:p>
      </dgm:t>
    </dgm:pt>
    <dgm:pt modelId="{E2AACFB8-5CEE-4F45-BDF1-CCC2B8B61BDC}" type="pres">
      <dgm:prSet presAssocID="{06E6714E-E257-4E5A-8E5F-FB8AEB262031}" presName="Name0" presStyleCnt="0">
        <dgm:presLayoutVars>
          <dgm:dir/>
          <dgm:resizeHandles val="exact"/>
        </dgm:presLayoutVars>
      </dgm:prSet>
      <dgm:spPr/>
      <dgm:t>
        <a:bodyPr/>
        <a:lstStyle/>
        <a:p>
          <a:endParaRPr lang="fr-FR"/>
        </a:p>
      </dgm:t>
    </dgm:pt>
    <dgm:pt modelId="{9EBA51F8-8877-4070-ADE1-9529B474C54F}" type="pres">
      <dgm:prSet presAssocID="{FF968B5A-B831-4350-906C-701C063CEE94}" presName="Name5" presStyleLbl="vennNode1" presStyleIdx="0" presStyleCnt="4">
        <dgm:presLayoutVars>
          <dgm:bulletEnabled val="1"/>
        </dgm:presLayoutVars>
      </dgm:prSet>
      <dgm:spPr/>
      <dgm:t>
        <a:bodyPr/>
        <a:lstStyle/>
        <a:p>
          <a:endParaRPr lang="fr-FR"/>
        </a:p>
      </dgm:t>
    </dgm:pt>
    <dgm:pt modelId="{BE5B8025-F9CD-4317-892C-A958A0171334}" type="pres">
      <dgm:prSet presAssocID="{7E836A06-5F35-42F7-8302-72C1D3A258E0}" presName="space" presStyleCnt="0"/>
      <dgm:spPr/>
    </dgm:pt>
    <dgm:pt modelId="{BD89AD4C-13B7-4C3A-942A-69DB648707C4}" type="pres">
      <dgm:prSet presAssocID="{B191433D-0FB0-4D8D-836C-5A6B92BEE36F}" presName="Name5" presStyleLbl="vennNode1" presStyleIdx="1" presStyleCnt="4">
        <dgm:presLayoutVars>
          <dgm:bulletEnabled val="1"/>
        </dgm:presLayoutVars>
      </dgm:prSet>
      <dgm:spPr/>
      <dgm:t>
        <a:bodyPr/>
        <a:lstStyle/>
        <a:p>
          <a:endParaRPr lang="fr-FR"/>
        </a:p>
      </dgm:t>
    </dgm:pt>
    <dgm:pt modelId="{6B80801D-A578-4D93-AFA2-BF2EA5B86C9E}" type="pres">
      <dgm:prSet presAssocID="{C63F697B-D959-46A9-81BC-4B6867BDC71A}" presName="space" presStyleCnt="0"/>
      <dgm:spPr/>
    </dgm:pt>
    <dgm:pt modelId="{D1EEDBF0-91AC-4D69-9375-D50BB3911B4A}" type="pres">
      <dgm:prSet presAssocID="{85110DC1-6825-40B4-89D3-A4F7C456FEC5}" presName="Name5" presStyleLbl="vennNode1" presStyleIdx="2" presStyleCnt="4">
        <dgm:presLayoutVars>
          <dgm:bulletEnabled val="1"/>
        </dgm:presLayoutVars>
      </dgm:prSet>
      <dgm:spPr/>
      <dgm:t>
        <a:bodyPr/>
        <a:lstStyle/>
        <a:p>
          <a:endParaRPr lang="fr-FR"/>
        </a:p>
      </dgm:t>
    </dgm:pt>
    <dgm:pt modelId="{F23E295C-C126-4739-8038-FF804E553B79}" type="pres">
      <dgm:prSet presAssocID="{F2245753-0930-4EDD-A5C4-67EAB19597FB}" presName="space" presStyleCnt="0"/>
      <dgm:spPr/>
    </dgm:pt>
    <dgm:pt modelId="{8DD2E735-74E6-4600-8524-A6E777055499}" type="pres">
      <dgm:prSet presAssocID="{5A12A367-EC31-4670-8E1D-675F9176ED33}" presName="Name5" presStyleLbl="vennNode1" presStyleIdx="3" presStyleCnt="4">
        <dgm:presLayoutVars>
          <dgm:bulletEnabled val="1"/>
        </dgm:presLayoutVars>
      </dgm:prSet>
      <dgm:spPr/>
      <dgm:t>
        <a:bodyPr/>
        <a:lstStyle/>
        <a:p>
          <a:endParaRPr lang="fr-FR"/>
        </a:p>
      </dgm:t>
    </dgm:pt>
  </dgm:ptLst>
  <dgm:cxnLst>
    <dgm:cxn modelId="{C75F324D-D892-446D-8CA5-EA6E8ED7CF06}" srcId="{06E6714E-E257-4E5A-8E5F-FB8AEB262031}" destId="{B191433D-0FB0-4D8D-836C-5A6B92BEE36F}" srcOrd="1" destOrd="0" parTransId="{F833C432-AC05-4610-A171-2F4F5EEAE188}" sibTransId="{C63F697B-D959-46A9-81BC-4B6867BDC71A}"/>
    <dgm:cxn modelId="{81F47BE5-FED7-48CC-8F18-D512094D5CCA}" srcId="{06E6714E-E257-4E5A-8E5F-FB8AEB262031}" destId="{85110DC1-6825-40B4-89D3-A4F7C456FEC5}" srcOrd="2" destOrd="0" parTransId="{9D115191-5D80-4881-9754-34707B2315B9}" sibTransId="{F2245753-0930-4EDD-A5C4-67EAB19597FB}"/>
    <dgm:cxn modelId="{D3A16868-0E39-412E-9DB3-DB27FA0F56AB}" type="presOf" srcId="{B191433D-0FB0-4D8D-836C-5A6B92BEE36F}" destId="{BD89AD4C-13B7-4C3A-942A-69DB648707C4}" srcOrd="0" destOrd="0" presId="urn:microsoft.com/office/officeart/2005/8/layout/venn3"/>
    <dgm:cxn modelId="{2653370D-6A2B-4420-B265-CB3A8DFF159B}" type="presOf" srcId="{FF968B5A-B831-4350-906C-701C063CEE94}" destId="{9EBA51F8-8877-4070-ADE1-9529B474C54F}" srcOrd="0" destOrd="0" presId="urn:microsoft.com/office/officeart/2005/8/layout/venn3"/>
    <dgm:cxn modelId="{FC8C706C-638C-49AB-A909-6D3DCE349DC5}" type="presOf" srcId="{06E6714E-E257-4E5A-8E5F-FB8AEB262031}" destId="{E2AACFB8-5CEE-4F45-BDF1-CCC2B8B61BDC}" srcOrd="0" destOrd="0" presId="urn:microsoft.com/office/officeart/2005/8/layout/venn3"/>
    <dgm:cxn modelId="{594B39CC-9DAA-45A6-9048-4BF9BA6156AE}" srcId="{06E6714E-E257-4E5A-8E5F-FB8AEB262031}" destId="{FF968B5A-B831-4350-906C-701C063CEE94}" srcOrd="0" destOrd="0" parTransId="{9F676FDF-0F24-4692-BB7E-AF62D18504F4}" sibTransId="{7E836A06-5F35-42F7-8302-72C1D3A258E0}"/>
    <dgm:cxn modelId="{40A5486D-84B9-4FE0-9702-99710BB46C6D}" srcId="{06E6714E-E257-4E5A-8E5F-FB8AEB262031}" destId="{5A12A367-EC31-4670-8E1D-675F9176ED33}" srcOrd="3" destOrd="0" parTransId="{D094420D-9D48-4BF2-B370-35B2C71ACAFF}" sibTransId="{EA7FAFC4-0498-4E1D-AED9-D97510D425BE}"/>
    <dgm:cxn modelId="{7ED4D6E7-F4FC-4BE5-8F54-8CBA3BDC447C}" type="presOf" srcId="{85110DC1-6825-40B4-89D3-A4F7C456FEC5}" destId="{D1EEDBF0-91AC-4D69-9375-D50BB3911B4A}" srcOrd="0" destOrd="0" presId="urn:microsoft.com/office/officeart/2005/8/layout/venn3"/>
    <dgm:cxn modelId="{031AA54B-1156-4F96-91B9-1D6318531057}" type="presOf" srcId="{5A12A367-EC31-4670-8E1D-675F9176ED33}" destId="{8DD2E735-74E6-4600-8524-A6E777055499}" srcOrd="0" destOrd="0" presId="urn:microsoft.com/office/officeart/2005/8/layout/venn3"/>
    <dgm:cxn modelId="{0979A467-64B0-4ED2-A53B-F7DDC90917DC}" type="presParOf" srcId="{E2AACFB8-5CEE-4F45-BDF1-CCC2B8B61BDC}" destId="{9EBA51F8-8877-4070-ADE1-9529B474C54F}" srcOrd="0" destOrd="0" presId="urn:microsoft.com/office/officeart/2005/8/layout/venn3"/>
    <dgm:cxn modelId="{48994381-EB55-4787-905F-F041A4A35E0F}" type="presParOf" srcId="{E2AACFB8-5CEE-4F45-BDF1-CCC2B8B61BDC}" destId="{BE5B8025-F9CD-4317-892C-A958A0171334}" srcOrd="1" destOrd="0" presId="urn:microsoft.com/office/officeart/2005/8/layout/venn3"/>
    <dgm:cxn modelId="{9AC827A1-DF7D-450E-BD25-8F0A8E836AAE}" type="presParOf" srcId="{E2AACFB8-5CEE-4F45-BDF1-CCC2B8B61BDC}" destId="{BD89AD4C-13B7-4C3A-942A-69DB648707C4}" srcOrd="2" destOrd="0" presId="urn:microsoft.com/office/officeart/2005/8/layout/venn3"/>
    <dgm:cxn modelId="{1300235B-BB68-45FC-8264-1A940BDC8BDD}" type="presParOf" srcId="{E2AACFB8-5CEE-4F45-BDF1-CCC2B8B61BDC}" destId="{6B80801D-A578-4D93-AFA2-BF2EA5B86C9E}" srcOrd="3" destOrd="0" presId="urn:microsoft.com/office/officeart/2005/8/layout/venn3"/>
    <dgm:cxn modelId="{BB1CF829-88E9-41B9-A009-195F2A95D96A}" type="presParOf" srcId="{E2AACFB8-5CEE-4F45-BDF1-CCC2B8B61BDC}" destId="{D1EEDBF0-91AC-4D69-9375-D50BB3911B4A}" srcOrd="4" destOrd="0" presId="urn:microsoft.com/office/officeart/2005/8/layout/venn3"/>
    <dgm:cxn modelId="{AEA2C41B-D206-4353-8411-FEF4FB17A7C4}" type="presParOf" srcId="{E2AACFB8-5CEE-4F45-BDF1-CCC2B8B61BDC}" destId="{F23E295C-C126-4739-8038-FF804E553B79}" srcOrd="5" destOrd="0" presId="urn:microsoft.com/office/officeart/2005/8/layout/venn3"/>
    <dgm:cxn modelId="{1A830005-C731-41D2-B677-9CC933834341}" type="presParOf" srcId="{E2AACFB8-5CEE-4F45-BDF1-CCC2B8B61BDC}" destId="{8DD2E735-74E6-4600-8524-A6E777055499}"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E779B8D5-3FD6-40E0-A30E-9D9E6ED3F0A5}" type="datetimeFigureOut">
              <a:rPr lang="fr-FR" smtClean="0"/>
              <a:t>05/02/2020</a:t>
            </a:fld>
            <a:endParaRPr lang="fr-FR"/>
          </a:p>
        </p:txBody>
      </p:sp>
      <p:sp>
        <p:nvSpPr>
          <p:cNvPr id="4" name="Espace réservé du pied de page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6D9281FF-BEC6-4CFE-A4D9-EB9CDF86FF65}" type="slidenum">
              <a:rPr lang="fr-FR" smtClean="0"/>
              <a:t>‹N°›</a:t>
            </a:fld>
            <a:endParaRPr lang="fr-FR"/>
          </a:p>
        </p:txBody>
      </p:sp>
    </p:spTree>
    <p:extLst>
      <p:ext uri="{BB962C8B-B14F-4D97-AF65-F5344CB8AC3E}">
        <p14:creationId xmlns:p14="http://schemas.microsoft.com/office/powerpoint/2010/main" val="602038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CB1F7697-48A9-42C4-9138-9E907F792F35}" type="datetimeFigureOut">
              <a:rPr lang="fr-FR" smtClean="0"/>
              <a:t>05/02/2020</a:t>
            </a:fld>
            <a:endParaRPr lang="fr-FR"/>
          </a:p>
        </p:txBody>
      </p:sp>
      <p:sp>
        <p:nvSpPr>
          <p:cNvPr id="4" name="Espace réservé de l'image des diapositives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5"/>
            <a:ext cx="2889938"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428585"/>
            <a:ext cx="2889938" cy="498055"/>
          </a:xfrm>
          <a:prstGeom prst="rect">
            <a:avLst/>
          </a:prstGeom>
        </p:spPr>
        <p:txBody>
          <a:bodyPr vert="horz" lIns="91440" tIns="45720" rIns="91440" bIns="45720" rtlCol="0" anchor="b"/>
          <a:lstStyle>
            <a:lvl1pPr algn="r">
              <a:defRPr sz="1200"/>
            </a:lvl1pPr>
          </a:lstStyle>
          <a:p>
            <a:fld id="{C33B676A-610E-4B97-8757-A49FB6682D85}" type="slidenum">
              <a:rPr lang="fr-FR" smtClean="0"/>
              <a:t>‹N°›</a:t>
            </a:fld>
            <a:endParaRPr lang="fr-FR"/>
          </a:p>
        </p:txBody>
      </p:sp>
    </p:spTree>
    <p:extLst>
      <p:ext uri="{BB962C8B-B14F-4D97-AF65-F5344CB8AC3E}">
        <p14:creationId xmlns:p14="http://schemas.microsoft.com/office/powerpoint/2010/main" val="301503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33B676A-610E-4B97-8757-A49FB6682D85}" type="slidenum">
              <a:rPr lang="fr-FR" smtClean="0"/>
              <a:t>1</a:t>
            </a:fld>
            <a:endParaRPr lang="fr-FR"/>
          </a:p>
        </p:txBody>
      </p:sp>
    </p:spTree>
    <p:extLst>
      <p:ext uri="{BB962C8B-B14F-4D97-AF65-F5344CB8AC3E}">
        <p14:creationId xmlns:p14="http://schemas.microsoft.com/office/powerpoint/2010/main" val="1168149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96133000-48F3-4313-AE15-3C228C87C577}" type="datetime1">
              <a:rPr lang="fr-FR" smtClean="0"/>
              <a:pPr/>
              <a:t>05/02/2020</a:t>
            </a:fld>
            <a:endParaRPr lang="fr-FR" dirty="0"/>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r>
              <a:rPr lang="fr-FR" dirty="0" smtClean="0"/>
              <a:t>www.janson.be</a:t>
            </a:r>
            <a:endParaRPr lang="fr-FR" dirty="0"/>
          </a:p>
        </p:txBody>
      </p:sp>
      <p:sp>
        <p:nvSpPr>
          <p:cNvPr id="6" name="Espace réservé du numéro de diapositive 5"/>
          <p:cNvSpPr>
            <a:spLocks noGrp="1"/>
          </p:cNvSpPr>
          <p:nvPr>
            <p:ph type="sldNum" sz="quarter" idx="12"/>
          </p:nvPr>
        </p:nvSpPr>
        <p:spPr>
          <a:xfrm>
            <a:off x="8610600" y="6356350"/>
            <a:ext cx="2679441" cy="365125"/>
          </a:xfrm>
          <a:prstGeom prst="rect">
            <a:avLst/>
          </a:prstGeom>
        </p:spPr>
        <p:txBody>
          <a:bodyPr/>
          <a:lstStyle>
            <a:lvl1pPr algn="r">
              <a:defRPr>
                <a:solidFill>
                  <a:schemeClr val="tx1"/>
                </a:solidFill>
              </a:defRPr>
            </a:lvl1pPr>
          </a:lstStyle>
          <a:p>
            <a:fld id="{18080B2C-3442-4A09-BECF-3F98DB91164B}" type="slidenum">
              <a:rPr lang="fr-FR" smtClean="0"/>
              <a:pPr/>
              <a:t>‹N°›</a:t>
            </a:fld>
            <a:endParaRPr lang="fr-FR" dirty="0"/>
          </a:p>
        </p:txBody>
      </p:sp>
      <p:cxnSp>
        <p:nvCxnSpPr>
          <p:cNvPr id="8" name="Connecteur droit 7"/>
          <p:cNvCxnSpPr/>
          <p:nvPr userDrawn="1"/>
        </p:nvCxnSpPr>
        <p:spPr>
          <a:xfrm>
            <a:off x="3396343" y="653145"/>
            <a:ext cx="5453743" cy="0"/>
          </a:xfrm>
          <a:prstGeom prst="line">
            <a:avLst/>
          </a:prstGeom>
          <a:ln>
            <a:solidFill>
              <a:srgbClr val="C25D1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98387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50238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99873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7" name="Connecteur droit 6"/>
          <p:cNvCxnSpPr/>
          <p:nvPr userDrawn="1"/>
        </p:nvCxnSpPr>
        <p:spPr>
          <a:xfrm>
            <a:off x="3396343" y="653145"/>
            <a:ext cx="5453743" cy="0"/>
          </a:xfrm>
          <a:prstGeom prst="line">
            <a:avLst/>
          </a:prstGeom>
          <a:ln>
            <a:solidFill>
              <a:srgbClr val="C25D1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5949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cxnSp>
        <p:nvCxnSpPr>
          <p:cNvPr id="10" name="Connecteur droit 9"/>
          <p:cNvCxnSpPr/>
          <p:nvPr userDrawn="1"/>
        </p:nvCxnSpPr>
        <p:spPr>
          <a:xfrm>
            <a:off x="3396343" y="653145"/>
            <a:ext cx="5453743" cy="0"/>
          </a:xfrm>
          <a:prstGeom prst="line">
            <a:avLst/>
          </a:prstGeom>
          <a:ln>
            <a:solidFill>
              <a:srgbClr val="C25D1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344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cxnSp>
        <p:nvCxnSpPr>
          <p:cNvPr id="11" name="Connecteur droit 10"/>
          <p:cNvCxnSpPr/>
          <p:nvPr userDrawn="1"/>
        </p:nvCxnSpPr>
        <p:spPr>
          <a:xfrm>
            <a:off x="3396343" y="653145"/>
            <a:ext cx="5453743" cy="0"/>
          </a:xfrm>
          <a:prstGeom prst="line">
            <a:avLst/>
          </a:prstGeom>
          <a:ln>
            <a:solidFill>
              <a:srgbClr val="C25D1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24579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cxnSp>
        <p:nvCxnSpPr>
          <p:cNvPr id="13" name="Connecteur droit 12"/>
          <p:cNvCxnSpPr/>
          <p:nvPr userDrawn="1"/>
        </p:nvCxnSpPr>
        <p:spPr>
          <a:xfrm>
            <a:off x="3396343" y="653145"/>
            <a:ext cx="5453743" cy="0"/>
          </a:xfrm>
          <a:prstGeom prst="line">
            <a:avLst/>
          </a:prstGeom>
          <a:ln>
            <a:solidFill>
              <a:srgbClr val="C25D1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2459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cxnSp>
        <p:nvCxnSpPr>
          <p:cNvPr id="9" name="Connecteur droit 8"/>
          <p:cNvCxnSpPr/>
          <p:nvPr userDrawn="1"/>
        </p:nvCxnSpPr>
        <p:spPr>
          <a:xfrm>
            <a:off x="3396343" y="653145"/>
            <a:ext cx="5453743" cy="0"/>
          </a:xfrm>
          <a:prstGeom prst="line">
            <a:avLst/>
          </a:prstGeom>
          <a:ln>
            <a:solidFill>
              <a:srgbClr val="C25D1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7912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1292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val="12440843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val="29929480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9" name="Image 8"/>
          <p:cNvPicPr>
            <a:picLocks noChangeAspect="1"/>
          </p:cNvPicPr>
          <p:nvPr userDrawn="1"/>
        </p:nvPicPr>
        <p:blipFill rotWithShape="1">
          <a:blip r:embed="rId13" cstate="print">
            <a:extLst>
              <a:ext uri="{28A0092B-C50C-407E-A947-70E740481C1C}">
                <a14:useLocalDpi xmlns:a14="http://schemas.microsoft.com/office/drawing/2010/main" val="0"/>
              </a:ext>
            </a:extLst>
          </a:blip>
          <a:srcRect l="13920" t="26476" r="67933" b="49530"/>
          <a:stretch/>
        </p:blipFill>
        <p:spPr>
          <a:xfrm>
            <a:off x="11248053" y="6145741"/>
            <a:ext cx="943947" cy="665604"/>
          </a:xfrm>
          <a:prstGeom prst="rect">
            <a:avLst/>
          </a:prstGeom>
        </p:spPr>
      </p:pic>
      <p:pic>
        <p:nvPicPr>
          <p:cNvPr id="8" name="Image 7"/>
          <p:cNvPicPr>
            <a:picLocks noChangeAspect="1"/>
          </p:cNvPicPr>
          <p:nvPr userDrawn="1"/>
        </p:nvPicPr>
        <p:blipFill rotWithShape="1">
          <a:blip r:embed="rId13" cstate="print">
            <a:extLst>
              <a:ext uri="{28A0092B-C50C-407E-A947-70E740481C1C}">
                <a14:useLocalDpi xmlns:a14="http://schemas.microsoft.com/office/drawing/2010/main" val="0"/>
              </a:ext>
            </a:extLst>
          </a:blip>
          <a:srcRect b="39832"/>
          <a:stretch/>
        </p:blipFill>
        <p:spPr>
          <a:xfrm>
            <a:off x="4739548" y="-137665"/>
            <a:ext cx="2556588" cy="820347"/>
          </a:xfrm>
          <a:prstGeom prst="rect">
            <a:avLst/>
          </a:prstGeom>
        </p:spPr>
      </p:pic>
      <p:cxnSp>
        <p:nvCxnSpPr>
          <p:cNvPr id="12" name="Connecteur droit 11"/>
          <p:cNvCxnSpPr/>
          <p:nvPr userDrawn="1"/>
        </p:nvCxnSpPr>
        <p:spPr>
          <a:xfrm>
            <a:off x="3396343" y="653145"/>
            <a:ext cx="5453743" cy="0"/>
          </a:xfrm>
          <a:prstGeom prst="line">
            <a:avLst/>
          </a:prstGeom>
          <a:ln>
            <a:solidFill>
              <a:srgbClr val="C25D1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262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586681"/>
            <a:ext cx="12192000" cy="923282"/>
          </a:xfrm>
        </p:spPr>
        <p:txBody>
          <a:bodyPr>
            <a:normAutofit fontScale="90000"/>
          </a:bodyPr>
          <a:lstStyle/>
          <a:p>
            <a:r>
              <a:rPr lang="fr-BE" dirty="0" err="1" smtClean="0"/>
              <a:t>Kredietbemiddeling</a:t>
            </a:r>
            <a:r>
              <a:rPr lang="fr-BE" dirty="0" smtClean="0"/>
              <a:t>: </a:t>
            </a:r>
            <a:r>
              <a:rPr lang="nl-BE" dirty="0" smtClean="0"/>
              <a:t>juridische</a:t>
            </a:r>
            <a:r>
              <a:rPr lang="fr-BE" dirty="0" smtClean="0"/>
              <a:t> stand van </a:t>
            </a:r>
            <a:r>
              <a:rPr lang="fr-BE" dirty="0" err="1" smtClean="0"/>
              <a:t>zaken</a:t>
            </a:r>
            <a:endParaRPr lang="fr-FR" dirty="0"/>
          </a:p>
        </p:txBody>
      </p:sp>
      <p:sp>
        <p:nvSpPr>
          <p:cNvPr id="4" name="ZoneTexte 3"/>
          <p:cNvSpPr txBox="1"/>
          <p:nvPr/>
        </p:nvSpPr>
        <p:spPr>
          <a:xfrm>
            <a:off x="4075611" y="4801777"/>
            <a:ext cx="4088675" cy="923330"/>
          </a:xfrm>
          <a:prstGeom prst="rect">
            <a:avLst/>
          </a:prstGeom>
          <a:noFill/>
        </p:spPr>
        <p:txBody>
          <a:bodyPr wrap="square" rtlCol="0">
            <a:spAutoFit/>
          </a:bodyPr>
          <a:lstStyle/>
          <a:p>
            <a:pPr algn="ctr"/>
            <a:r>
              <a:rPr lang="fr-BE" dirty="0" smtClean="0">
                <a:solidFill>
                  <a:srgbClr val="10069F"/>
                </a:solidFill>
              </a:rPr>
              <a:t>Dominique Blommaert</a:t>
            </a:r>
          </a:p>
          <a:p>
            <a:pPr algn="ctr"/>
            <a:r>
              <a:rPr lang="fr-BE" dirty="0" smtClean="0">
                <a:solidFill>
                  <a:srgbClr val="10069F"/>
                </a:solidFill>
              </a:rPr>
              <a:t> </a:t>
            </a:r>
          </a:p>
          <a:p>
            <a:pPr algn="ctr"/>
            <a:r>
              <a:rPr lang="fr-BE" dirty="0" smtClean="0">
                <a:solidFill>
                  <a:srgbClr val="10069F"/>
                </a:solidFill>
              </a:rPr>
              <a:t> </a:t>
            </a:r>
          </a:p>
        </p:txBody>
      </p:sp>
      <p:sp>
        <p:nvSpPr>
          <p:cNvPr id="5" name="Titre 1"/>
          <p:cNvSpPr txBox="1">
            <a:spLocks/>
          </p:cNvSpPr>
          <p:nvPr/>
        </p:nvSpPr>
        <p:spPr>
          <a:xfrm>
            <a:off x="3109784" y="3146211"/>
            <a:ext cx="5848146" cy="923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C25D1B"/>
                </a:solidFill>
                <a:latin typeface="+mj-lt"/>
                <a:ea typeface="+mj-ea"/>
                <a:cs typeface="+mj-cs"/>
              </a:defRPr>
            </a:lvl1pPr>
          </a:lstStyle>
          <a:p>
            <a:endParaRPr lang="fr-FR" sz="4400" dirty="0">
              <a:solidFill>
                <a:srgbClr val="10069F"/>
              </a:solidFill>
            </a:endParaRPr>
          </a:p>
        </p:txBody>
      </p:sp>
      <p:sp>
        <p:nvSpPr>
          <p:cNvPr id="7" name="ZoneTexte 6"/>
          <p:cNvSpPr txBox="1"/>
          <p:nvPr/>
        </p:nvSpPr>
        <p:spPr>
          <a:xfrm>
            <a:off x="1289656" y="6339356"/>
            <a:ext cx="1820128" cy="369332"/>
          </a:xfrm>
          <a:prstGeom prst="rect">
            <a:avLst/>
          </a:prstGeom>
          <a:noFill/>
        </p:spPr>
        <p:txBody>
          <a:bodyPr wrap="square" rtlCol="0">
            <a:spAutoFit/>
          </a:bodyPr>
          <a:lstStyle/>
          <a:p>
            <a:r>
              <a:rPr lang="fr-BE" dirty="0" smtClean="0">
                <a:solidFill>
                  <a:schemeClr val="bg1"/>
                </a:solidFill>
              </a:rPr>
              <a:t>Date </a:t>
            </a:r>
          </a:p>
        </p:txBody>
      </p:sp>
      <p:sp>
        <p:nvSpPr>
          <p:cNvPr id="6" name="ZoneTexte 5"/>
          <p:cNvSpPr txBox="1"/>
          <p:nvPr/>
        </p:nvSpPr>
        <p:spPr>
          <a:xfrm>
            <a:off x="5289126" y="6339356"/>
            <a:ext cx="1820128" cy="369332"/>
          </a:xfrm>
          <a:prstGeom prst="rect">
            <a:avLst/>
          </a:prstGeom>
          <a:noFill/>
        </p:spPr>
        <p:txBody>
          <a:bodyPr wrap="square" rtlCol="0">
            <a:spAutoFit/>
          </a:bodyPr>
          <a:lstStyle/>
          <a:p>
            <a:r>
              <a:rPr lang="fr-BE" dirty="0" smtClean="0">
                <a:solidFill>
                  <a:schemeClr val="bg1"/>
                </a:solidFill>
              </a:rPr>
              <a:t>www.janson.be</a:t>
            </a:r>
          </a:p>
        </p:txBody>
      </p:sp>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t="60446" b="26240"/>
          <a:stretch/>
        </p:blipFill>
        <p:spPr>
          <a:xfrm>
            <a:off x="0" y="3970638"/>
            <a:ext cx="12192000" cy="774356"/>
          </a:xfrm>
          <a:prstGeom prst="rect">
            <a:avLst/>
          </a:prstGeom>
        </p:spPr>
      </p:pic>
      <p:sp>
        <p:nvSpPr>
          <p:cNvPr id="8" name="ZoneTexte 7"/>
          <p:cNvSpPr txBox="1"/>
          <p:nvPr/>
        </p:nvSpPr>
        <p:spPr>
          <a:xfrm>
            <a:off x="238897" y="6458465"/>
            <a:ext cx="3163330" cy="369332"/>
          </a:xfrm>
          <a:prstGeom prst="rect">
            <a:avLst/>
          </a:prstGeom>
          <a:noFill/>
        </p:spPr>
        <p:txBody>
          <a:bodyPr wrap="square" rtlCol="0">
            <a:spAutoFit/>
          </a:bodyPr>
          <a:lstStyle/>
          <a:p>
            <a:r>
              <a:rPr lang="fr-BE" dirty="0" smtClean="0"/>
              <a:t>6 </a:t>
            </a:r>
            <a:r>
              <a:rPr lang="fr-BE" dirty="0" err="1" smtClean="0"/>
              <a:t>februari</a:t>
            </a:r>
            <a:r>
              <a:rPr lang="fr-BE" dirty="0" smtClean="0"/>
              <a:t> </a:t>
            </a:r>
            <a:r>
              <a:rPr lang="fr-BE" dirty="0" smtClean="0"/>
              <a:t>2020</a:t>
            </a:r>
            <a:endParaRPr lang="fr-FR" dirty="0"/>
          </a:p>
        </p:txBody>
      </p:sp>
      <p:sp>
        <p:nvSpPr>
          <p:cNvPr id="9" name="ZoneTexte 8"/>
          <p:cNvSpPr txBox="1"/>
          <p:nvPr/>
        </p:nvSpPr>
        <p:spPr>
          <a:xfrm>
            <a:off x="5385920" y="6339356"/>
            <a:ext cx="1626539" cy="369332"/>
          </a:xfrm>
          <a:prstGeom prst="rect">
            <a:avLst/>
          </a:prstGeom>
          <a:noFill/>
        </p:spPr>
        <p:txBody>
          <a:bodyPr wrap="square" rtlCol="0">
            <a:spAutoFit/>
          </a:bodyPr>
          <a:lstStyle/>
          <a:p>
            <a:r>
              <a:rPr lang="fr-BE" dirty="0" smtClean="0"/>
              <a:t>www.janson.be </a:t>
            </a:r>
            <a:endParaRPr lang="fr-FR" dirty="0"/>
          </a:p>
        </p:txBody>
      </p:sp>
    </p:spTree>
    <p:extLst>
      <p:ext uri="{BB962C8B-B14F-4D97-AF65-F5344CB8AC3E}">
        <p14:creationId xmlns:p14="http://schemas.microsoft.com/office/powerpoint/2010/main" val="980010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8610600" y="6356350"/>
            <a:ext cx="2651449" cy="365125"/>
          </a:xfrm>
          <a:prstGeom prst="rect">
            <a:avLst/>
          </a:prstGeom>
        </p:spPr>
        <p:txBody>
          <a:bodyPr/>
          <a:lstStyle/>
          <a:p>
            <a:pPr algn="r"/>
            <a:fld id="{18080B2C-3442-4A09-BECF-3F98DB91164B}" type="slidenum">
              <a:rPr lang="fr-FR" smtClean="0"/>
              <a:pPr algn="r"/>
              <a:t>10</a:t>
            </a:fld>
            <a:endParaRPr lang="fr-FR" dirty="0"/>
          </a:p>
        </p:txBody>
      </p:sp>
      <p:sp>
        <p:nvSpPr>
          <p:cNvPr id="11" name="ZoneTexte 10"/>
          <p:cNvSpPr txBox="1"/>
          <p:nvPr/>
        </p:nvSpPr>
        <p:spPr>
          <a:xfrm>
            <a:off x="1095374" y="998375"/>
            <a:ext cx="9629776" cy="2677656"/>
          </a:xfrm>
          <a:prstGeom prst="rect">
            <a:avLst/>
          </a:prstGeom>
          <a:noFill/>
        </p:spPr>
        <p:txBody>
          <a:bodyPr wrap="square" rtlCol="0">
            <a:spAutoFit/>
          </a:bodyPr>
          <a:lstStyle/>
          <a:p>
            <a:r>
              <a:rPr lang="fr-BE" sz="2400" dirty="0" err="1">
                <a:solidFill>
                  <a:srgbClr val="C25D1B"/>
                </a:solidFill>
              </a:rPr>
              <a:t>Reclame</a:t>
            </a:r>
            <a:r>
              <a:rPr lang="fr-BE" sz="2400" dirty="0">
                <a:solidFill>
                  <a:srgbClr val="C25D1B"/>
                </a:solidFill>
              </a:rPr>
              <a:t> met </a:t>
            </a:r>
            <a:r>
              <a:rPr lang="fr-BE" sz="2400" dirty="0" err="1">
                <a:solidFill>
                  <a:srgbClr val="C25D1B"/>
                </a:solidFill>
              </a:rPr>
              <a:t>cijfers</a:t>
            </a:r>
            <a:r>
              <a:rPr lang="fr-BE" sz="2400" dirty="0">
                <a:solidFill>
                  <a:srgbClr val="C25D1B"/>
                </a:solidFill>
              </a:rPr>
              <a:t> HK (art. VII.124 WER) – </a:t>
            </a:r>
            <a:r>
              <a:rPr lang="fr-BE" sz="2400" dirty="0" err="1">
                <a:solidFill>
                  <a:srgbClr val="C25D1B"/>
                </a:solidFill>
              </a:rPr>
              <a:t>verplichte</a:t>
            </a:r>
            <a:r>
              <a:rPr lang="fr-BE" sz="2400" dirty="0">
                <a:solidFill>
                  <a:srgbClr val="C25D1B"/>
                </a:solidFill>
              </a:rPr>
              <a:t> </a:t>
            </a:r>
            <a:r>
              <a:rPr lang="fr-BE" sz="2400" dirty="0" err="1">
                <a:solidFill>
                  <a:srgbClr val="C25D1B"/>
                </a:solidFill>
              </a:rPr>
              <a:t>vermeldingen</a:t>
            </a:r>
            <a:endParaRPr lang="fr-BE" sz="2400" dirty="0">
              <a:solidFill>
                <a:srgbClr val="C25D1B"/>
              </a:solidFill>
            </a:endParaRPr>
          </a:p>
          <a:p>
            <a:r>
              <a:rPr lang="fr-BE" sz="2400" dirty="0" smtClean="0">
                <a:solidFill>
                  <a:srgbClr val="C25D1B"/>
                </a:solidFill>
              </a:rPr>
              <a:t>(</a:t>
            </a:r>
            <a:r>
              <a:rPr lang="fr-BE" sz="2400" dirty="0" err="1" smtClean="0">
                <a:solidFill>
                  <a:srgbClr val="C25D1B"/>
                </a:solidFill>
              </a:rPr>
              <a:t>vervolg</a:t>
            </a:r>
            <a:r>
              <a:rPr lang="fr-BE" sz="2400" dirty="0" smtClean="0">
                <a:solidFill>
                  <a:srgbClr val="C25D1B"/>
                </a:solidFill>
              </a:rPr>
              <a:t>)</a:t>
            </a:r>
            <a:endParaRPr lang="fr-BE" sz="2400" dirty="0">
              <a:solidFill>
                <a:srgbClr val="C25D1B"/>
              </a:solidFill>
            </a:endParaRPr>
          </a:p>
          <a:p>
            <a:pPr lvl="1"/>
            <a:endParaRPr lang="fr-BE" i="1" dirty="0" smtClean="0">
              <a:solidFill>
                <a:srgbClr val="303181"/>
              </a:solidFill>
            </a:endParaRPr>
          </a:p>
          <a:p>
            <a:pPr marL="742950" lvl="1" indent="-285750">
              <a:buFont typeface="Wingdings" panose="05000000000000000000" pitchFamily="2" charset="2"/>
              <a:buChar char="Ø"/>
            </a:pPr>
            <a:r>
              <a:rPr lang="nl-NL" dirty="0">
                <a:solidFill>
                  <a:srgbClr val="303181"/>
                </a:solidFill>
              </a:rPr>
              <a:t>aan de hand van een </a:t>
            </a:r>
            <a:r>
              <a:rPr lang="nl-NL" dirty="0">
                <a:solidFill>
                  <a:srgbClr val="FF0000"/>
                </a:solidFill>
              </a:rPr>
              <a:t>representatief voorbeeld</a:t>
            </a:r>
            <a:r>
              <a:rPr lang="nl-NL" dirty="0">
                <a:solidFill>
                  <a:srgbClr val="303181"/>
                </a:solidFill>
              </a:rPr>
              <a:t> </a:t>
            </a:r>
            <a:endParaRPr lang="nl-NL" dirty="0" smtClean="0">
              <a:solidFill>
                <a:srgbClr val="303181"/>
              </a:solidFill>
            </a:endParaRPr>
          </a:p>
          <a:p>
            <a:pPr marL="742950" lvl="1" indent="-285750">
              <a:buFont typeface="Wingdings" panose="05000000000000000000" pitchFamily="2" charset="2"/>
              <a:buChar char="Ø"/>
            </a:pPr>
            <a:r>
              <a:rPr lang="fr-FR" dirty="0" err="1" smtClean="0">
                <a:solidFill>
                  <a:srgbClr val="303181"/>
                </a:solidFill>
              </a:rPr>
              <a:t>Advies</a:t>
            </a:r>
            <a:r>
              <a:rPr lang="fr-FR" dirty="0" smtClean="0">
                <a:solidFill>
                  <a:srgbClr val="303181"/>
                </a:solidFill>
              </a:rPr>
              <a:t> van FOD </a:t>
            </a:r>
            <a:r>
              <a:rPr lang="fr-FR" dirty="0">
                <a:solidFill>
                  <a:srgbClr val="303181"/>
                </a:solidFill>
              </a:rPr>
              <a:t>Economie: art.14 </a:t>
            </a:r>
            <a:r>
              <a:rPr lang="fr-FR" dirty="0" smtClean="0">
                <a:solidFill>
                  <a:srgbClr val="303181"/>
                </a:solidFill>
              </a:rPr>
              <a:t>KB </a:t>
            </a:r>
            <a:r>
              <a:rPr lang="fr-FR" dirty="0">
                <a:solidFill>
                  <a:srgbClr val="303181"/>
                </a:solidFill>
              </a:rPr>
              <a:t>21.06.2011 </a:t>
            </a:r>
            <a:r>
              <a:rPr lang="fr-FR" dirty="0" smtClean="0">
                <a:solidFill>
                  <a:srgbClr val="303181"/>
                </a:solidFill>
              </a:rPr>
              <a:t>(</a:t>
            </a:r>
            <a:r>
              <a:rPr lang="fr-FR" dirty="0" err="1" smtClean="0">
                <a:solidFill>
                  <a:srgbClr val="303181"/>
                </a:solidFill>
              </a:rPr>
              <a:t>lettergrootte</a:t>
            </a:r>
            <a:r>
              <a:rPr lang="fr-FR" dirty="0" smtClean="0">
                <a:solidFill>
                  <a:srgbClr val="303181"/>
                </a:solidFill>
              </a:rPr>
              <a:t>) </a:t>
            </a:r>
            <a:r>
              <a:rPr lang="fr-FR" dirty="0" err="1" smtClean="0">
                <a:solidFill>
                  <a:srgbClr val="303181"/>
                </a:solidFill>
              </a:rPr>
              <a:t>is</a:t>
            </a:r>
            <a:r>
              <a:rPr lang="fr-FR" dirty="0" smtClean="0">
                <a:solidFill>
                  <a:srgbClr val="303181"/>
                </a:solidFill>
              </a:rPr>
              <a:t> </a:t>
            </a:r>
            <a:r>
              <a:rPr lang="nl-NL" dirty="0" smtClean="0">
                <a:solidFill>
                  <a:srgbClr val="303181"/>
                </a:solidFill>
              </a:rPr>
              <a:t>eveneens </a:t>
            </a:r>
            <a:r>
              <a:rPr lang="nl-NL" dirty="0">
                <a:solidFill>
                  <a:srgbClr val="303181"/>
                </a:solidFill>
              </a:rPr>
              <a:t>van toepassing op het </a:t>
            </a:r>
            <a:r>
              <a:rPr lang="fr-BE" dirty="0">
                <a:solidFill>
                  <a:srgbClr val="303181"/>
                </a:solidFill>
              </a:rPr>
              <a:t>HK</a:t>
            </a:r>
          </a:p>
          <a:p>
            <a:pPr marL="742950" lvl="1" indent="-285750">
              <a:buFont typeface="Wingdings" panose="05000000000000000000" pitchFamily="2" charset="2"/>
              <a:buChar char="Ø"/>
            </a:pPr>
            <a:endParaRPr lang="fr-FR" dirty="0">
              <a:solidFill>
                <a:srgbClr val="303181"/>
              </a:solidFill>
            </a:endParaRPr>
          </a:p>
          <a:p>
            <a:pPr lvl="3"/>
            <a:endParaRPr lang="fr-BE" dirty="0" smtClean="0">
              <a:solidFill>
                <a:srgbClr val="303181"/>
              </a:solidFill>
            </a:endParaRPr>
          </a:p>
          <a:p>
            <a:pPr lvl="3"/>
            <a:endParaRPr lang="fr-BE" sz="1200" dirty="0">
              <a:solidFill>
                <a:srgbClr val="303181"/>
              </a:solidFill>
            </a:endParaRPr>
          </a:p>
        </p:txBody>
      </p:sp>
      <p:sp>
        <p:nvSpPr>
          <p:cNvPr id="5" name="ZoneTexte 4"/>
          <p:cNvSpPr txBox="1"/>
          <p:nvPr/>
        </p:nvSpPr>
        <p:spPr>
          <a:xfrm>
            <a:off x="1273899" y="3173565"/>
            <a:ext cx="3924300" cy="2739211"/>
          </a:xfrm>
          <a:prstGeom prst="rect">
            <a:avLst/>
          </a:prstGeom>
          <a:noFill/>
        </p:spPr>
        <p:txBody>
          <a:bodyPr wrap="square" rtlCol="0">
            <a:spAutoFit/>
          </a:bodyPr>
          <a:lstStyle/>
          <a:p>
            <a:pPr lvl="1"/>
            <a:r>
              <a:rPr lang="fr-FR" sz="1200" i="1" u="sng" dirty="0" err="1" smtClean="0">
                <a:solidFill>
                  <a:srgbClr val="303181"/>
                </a:solidFill>
              </a:rPr>
              <a:t>Representatief</a:t>
            </a:r>
            <a:r>
              <a:rPr lang="fr-FR" sz="1200" i="1" u="sng" dirty="0" smtClean="0">
                <a:solidFill>
                  <a:srgbClr val="303181"/>
                </a:solidFill>
              </a:rPr>
              <a:t> </a:t>
            </a:r>
            <a:r>
              <a:rPr lang="fr-FR" sz="1200" i="1" u="sng" dirty="0" err="1" smtClean="0">
                <a:solidFill>
                  <a:srgbClr val="303181"/>
                </a:solidFill>
              </a:rPr>
              <a:t>voorbeeld</a:t>
            </a:r>
            <a:r>
              <a:rPr lang="fr-FR" sz="1200" i="1" dirty="0" smtClean="0">
                <a:solidFill>
                  <a:srgbClr val="303181"/>
                </a:solidFill>
              </a:rPr>
              <a:t>: </a:t>
            </a:r>
            <a:r>
              <a:rPr lang="fr-FR" sz="1600" i="1" dirty="0" err="1" smtClean="0">
                <a:solidFill>
                  <a:srgbClr val="303181"/>
                </a:solidFill>
              </a:rPr>
              <a:t>hypothecair</a:t>
            </a:r>
            <a:r>
              <a:rPr lang="fr-FR" sz="1600" i="1" dirty="0" smtClean="0">
                <a:solidFill>
                  <a:srgbClr val="303181"/>
                </a:solidFill>
              </a:rPr>
              <a:t> </a:t>
            </a:r>
            <a:r>
              <a:rPr lang="fr-FR" sz="1600" i="1" dirty="0" err="1" smtClean="0">
                <a:solidFill>
                  <a:srgbClr val="303181"/>
                </a:solidFill>
              </a:rPr>
              <a:t>krediet</a:t>
            </a:r>
            <a:r>
              <a:rPr lang="fr-FR" sz="1600" i="1" dirty="0" smtClean="0">
                <a:solidFill>
                  <a:srgbClr val="303181"/>
                </a:solidFill>
              </a:rPr>
              <a:t> met </a:t>
            </a:r>
            <a:r>
              <a:rPr lang="fr-FR" sz="1600" i="1" dirty="0" err="1" smtClean="0">
                <a:solidFill>
                  <a:srgbClr val="303181"/>
                </a:solidFill>
              </a:rPr>
              <a:t>een</a:t>
            </a:r>
            <a:r>
              <a:rPr lang="fr-FR" sz="1600" i="1" dirty="0" smtClean="0">
                <a:solidFill>
                  <a:srgbClr val="303181"/>
                </a:solidFill>
              </a:rPr>
              <a:t> </a:t>
            </a:r>
            <a:r>
              <a:rPr lang="fr-FR" sz="1600" i="1" dirty="0" err="1">
                <a:solidFill>
                  <a:srgbClr val="303181"/>
                </a:solidFill>
              </a:rPr>
              <a:t>onroerende</a:t>
            </a:r>
            <a:r>
              <a:rPr lang="fr-FR" sz="1600" i="1" dirty="0">
                <a:solidFill>
                  <a:srgbClr val="303181"/>
                </a:solidFill>
              </a:rPr>
              <a:t> </a:t>
            </a:r>
            <a:r>
              <a:rPr lang="fr-FR" sz="1600" i="1" dirty="0" err="1">
                <a:solidFill>
                  <a:srgbClr val="303181"/>
                </a:solidFill>
              </a:rPr>
              <a:t>bestemming</a:t>
            </a:r>
            <a:r>
              <a:rPr lang="fr-FR" sz="1600" i="1" dirty="0">
                <a:solidFill>
                  <a:srgbClr val="303181"/>
                </a:solidFill>
              </a:rPr>
              <a:t> </a:t>
            </a:r>
            <a:r>
              <a:rPr lang="fr-FR" sz="1600" i="1" dirty="0" smtClean="0">
                <a:solidFill>
                  <a:srgbClr val="303181"/>
                </a:solidFill>
              </a:rPr>
              <a:t>(</a:t>
            </a:r>
            <a:r>
              <a:rPr lang="fr-FR" sz="1600" i="1" dirty="0" err="1" smtClean="0">
                <a:solidFill>
                  <a:srgbClr val="303181"/>
                </a:solidFill>
              </a:rPr>
              <a:t>lening</a:t>
            </a:r>
            <a:r>
              <a:rPr lang="fr-FR" sz="1600" i="1" dirty="0" smtClean="0">
                <a:solidFill>
                  <a:srgbClr val="303181"/>
                </a:solidFill>
              </a:rPr>
              <a:t> op </a:t>
            </a:r>
            <a:r>
              <a:rPr lang="fr-FR" sz="1600" i="1" dirty="0" err="1" smtClean="0">
                <a:solidFill>
                  <a:srgbClr val="303181"/>
                </a:solidFill>
              </a:rPr>
              <a:t>afbetaling</a:t>
            </a:r>
            <a:r>
              <a:rPr lang="fr-FR" sz="1600" i="1" dirty="0" smtClean="0">
                <a:solidFill>
                  <a:srgbClr val="303181"/>
                </a:solidFill>
              </a:rPr>
              <a:t>) </a:t>
            </a:r>
            <a:r>
              <a:rPr lang="fr-FR" sz="1200" i="1" dirty="0" err="1" smtClean="0">
                <a:solidFill>
                  <a:srgbClr val="303181"/>
                </a:solidFill>
              </a:rPr>
              <a:t>voor</a:t>
            </a:r>
            <a:r>
              <a:rPr lang="fr-FR" sz="1200" i="1" dirty="0" smtClean="0">
                <a:solidFill>
                  <a:srgbClr val="303181"/>
                </a:solidFill>
              </a:rPr>
              <a:t> </a:t>
            </a:r>
            <a:r>
              <a:rPr lang="fr-FR" sz="1200" i="1" dirty="0" err="1" smtClean="0">
                <a:solidFill>
                  <a:srgbClr val="303181"/>
                </a:solidFill>
              </a:rPr>
              <a:t>een</a:t>
            </a:r>
            <a:r>
              <a:rPr lang="fr-FR" sz="1200" i="1" dirty="0" smtClean="0">
                <a:solidFill>
                  <a:srgbClr val="303181"/>
                </a:solidFill>
              </a:rPr>
              <a:t> </a:t>
            </a:r>
            <a:r>
              <a:rPr lang="fr-FR" sz="1200" i="1" dirty="0" err="1">
                <a:solidFill>
                  <a:srgbClr val="303181"/>
                </a:solidFill>
              </a:rPr>
              <a:t>bedrag</a:t>
            </a:r>
            <a:r>
              <a:rPr lang="fr-FR" sz="1200" i="1" dirty="0">
                <a:solidFill>
                  <a:srgbClr val="303181"/>
                </a:solidFill>
              </a:rPr>
              <a:t> van  150.000 </a:t>
            </a:r>
            <a:r>
              <a:rPr lang="fr-FR" sz="1200" i="1" dirty="0">
                <a:solidFill>
                  <a:srgbClr val="303181"/>
                </a:solidFill>
              </a:rPr>
              <a:t>EUR:</a:t>
            </a:r>
            <a:r>
              <a:rPr lang="fr-FR" sz="1200" i="1" dirty="0">
                <a:solidFill>
                  <a:srgbClr val="303181"/>
                </a:solidFill>
              </a:rPr>
              <a:t/>
            </a:r>
            <a:br>
              <a:rPr lang="fr-FR" sz="1200" i="1" dirty="0">
                <a:solidFill>
                  <a:srgbClr val="303181"/>
                </a:solidFill>
              </a:rPr>
            </a:br>
            <a:r>
              <a:rPr lang="fr-FR" sz="1600" i="1" dirty="0" err="1">
                <a:solidFill>
                  <a:srgbClr val="303181"/>
                </a:solidFill>
              </a:rPr>
              <a:t>Duur</a:t>
            </a:r>
            <a:r>
              <a:rPr lang="fr-FR" sz="1600" i="1" dirty="0">
                <a:solidFill>
                  <a:srgbClr val="303181"/>
                </a:solidFill>
              </a:rPr>
              <a:t> van de </a:t>
            </a:r>
            <a:r>
              <a:rPr lang="fr-FR" sz="1600" i="1" dirty="0" err="1">
                <a:solidFill>
                  <a:srgbClr val="303181"/>
                </a:solidFill>
              </a:rPr>
              <a:t>lening</a:t>
            </a:r>
            <a:r>
              <a:rPr lang="fr-FR" sz="1600" i="1" dirty="0">
                <a:solidFill>
                  <a:srgbClr val="303181"/>
                </a:solidFill>
              </a:rPr>
              <a:t>:</a:t>
            </a:r>
            <a:r>
              <a:rPr lang="fr-FR" sz="1600" i="1" dirty="0">
                <a:solidFill>
                  <a:srgbClr val="303181"/>
                </a:solidFill>
              </a:rPr>
              <a:t> 240 </a:t>
            </a:r>
            <a:r>
              <a:rPr lang="fr-FR" sz="1600" i="1" dirty="0" err="1">
                <a:solidFill>
                  <a:srgbClr val="303181"/>
                </a:solidFill>
              </a:rPr>
              <a:t>maanden</a:t>
            </a:r>
            <a:r>
              <a:rPr lang="fr-FR" sz="1200" i="1" dirty="0">
                <a:solidFill>
                  <a:srgbClr val="FF0000"/>
                </a:solidFill>
              </a:rPr>
              <a:t/>
            </a:r>
            <a:br>
              <a:rPr lang="fr-FR" sz="1200" i="1" dirty="0">
                <a:solidFill>
                  <a:srgbClr val="FF0000"/>
                </a:solidFill>
              </a:rPr>
            </a:br>
            <a:r>
              <a:rPr lang="fr-FR" sz="1600" i="1" dirty="0" smtClean="0">
                <a:solidFill>
                  <a:srgbClr val="303181"/>
                </a:solidFill>
              </a:rPr>
              <a:t>JKP : </a:t>
            </a:r>
            <a:r>
              <a:rPr lang="fr-FR" sz="1600" i="1" dirty="0">
                <a:solidFill>
                  <a:srgbClr val="303181"/>
                </a:solidFill>
              </a:rPr>
              <a:t>4,22%</a:t>
            </a:r>
            <a:br>
              <a:rPr lang="fr-FR" sz="1600" i="1" dirty="0">
                <a:solidFill>
                  <a:srgbClr val="303181"/>
                </a:solidFill>
              </a:rPr>
            </a:br>
            <a:r>
              <a:rPr lang="fr-FR" sz="1600" i="1" dirty="0" smtClean="0">
                <a:solidFill>
                  <a:srgbClr val="303181"/>
                </a:solidFill>
              </a:rPr>
              <a:t>vaste </a:t>
            </a:r>
            <a:r>
              <a:rPr lang="fr-FR" sz="1200" i="1" dirty="0" err="1">
                <a:solidFill>
                  <a:srgbClr val="303181"/>
                </a:solidFill>
              </a:rPr>
              <a:t>d</a:t>
            </a:r>
            <a:r>
              <a:rPr lang="fr-FR" sz="1200" i="1" dirty="0" err="1" smtClean="0">
                <a:solidFill>
                  <a:srgbClr val="303181"/>
                </a:solidFill>
              </a:rPr>
              <a:t>ebetrente</a:t>
            </a:r>
            <a:r>
              <a:rPr lang="fr-FR" sz="1400" i="1" dirty="0">
                <a:solidFill>
                  <a:srgbClr val="303181"/>
                </a:solidFill>
              </a:rPr>
              <a:t> </a:t>
            </a:r>
            <a:r>
              <a:rPr lang="fr-FR" sz="1400" i="1" dirty="0" smtClean="0">
                <a:solidFill>
                  <a:srgbClr val="303181"/>
                </a:solidFill>
              </a:rPr>
              <a:t> </a:t>
            </a:r>
            <a:r>
              <a:rPr lang="fr-FR" sz="1200" i="1" dirty="0" smtClean="0">
                <a:solidFill>
                  <a:srgbClr val="303181"/>
                </a:solidFill>
              </a:rPr>
              <a:t>: </a:t>
            </a:r>
            <a:r>
              <a:rPr lang="fr-FR" sz="1200" i="1" dirty="0">
                <a:solidFill>
                  <a:srgbClr val="303181"/>
                </a:solidFill>
              </a:rPr>
              <a:t>3,20</a:t>
            </a:r>
            <a:r>
              <a:rPr lang="fr-FR" sz="1200" i="1" dirty="0" smtClean="0">
                <a:solidFill>
                  <a:srgbClr val="303181"/>
                </a:solidFill>
              </a:rPr>
              <a:t>%</a:t>
            </a:r>
          </a:p>
          <a:p>
            <a:pPr lvl="1"/>
            <a:r>
              <a:rPr lang="nl-NL" sz="1200" i="1" dirty="0">
                <a:solidFill>
                  <a:srgbClr val="303181"/>
                </a:solidFill>
              </a:rPr>
              <a:t>T</a:t>
            </a:r>
            <a:r>
              <a:rPr lang="nl-NL" sz="1200" i="1" dirty="0" smtClean="0">
                <a:solidFill>
                  <a:srgbClr val="303181"/>
                </a:solidFill>
              </a:rPr>
              <a:t>otale </a:t>
            </a:r>
            <a:r>
              <a:rPr lang="nl-NL" sz="1200" i="1" dirty="0">
                <a:solidFill>
                  <a:srgbClr val="303181"/>
                </a:solidFill>
              </a:rPr>
              <a:t>kosten van het krediet voor de </a:t>
            </a:r>
            <a:r>
              <a:rPr lang="nl-NL" sz="1200" i="1" dirty="0" smtClean="0">
                <a:solidFill>
                  <a:srgbClr val="303181"/>
                </a:solidFill>
              </a:rPr>
              <a:t>consument : </a:t>
            </a:r>
            <a:r>
              <a:rPr lang="fr-FR" sz="1200" i="1" dirty="0">
                <a:solidFill>
                  <a:srgbClr val="303181"/>
                </a:solidFill>
              </a:rPr>
              <a:t>15.398,92 </a:t>
            </a:r>
            <a:r>
              <a:rPr lang="fr-FR" sz="1200" i="1" dirty="0" smtClean="0">
                <a:solidFill>
                  <a:srgbClr val="303181"/>
                </a:solidFill>
              </a:rPr>
              <a:t>EUR</a:t>
            </a:r>
            <a:r>
              <a:rPr lang="fr-FR" sz="1200" i="1" dirty="0">
                <a:solidFill>
                  <a:srgbClr val="303181"/>
                </a:solidFill>
              </a:rPr>
              <a:t/>
            </a:r>
            <a:br>
              <a:rPr lang="fr-FR" sz="1200" i="1" dirty="0">
                <a:solidFill>
                  <a:srgbClr val="303181"/>
                </a:solidFill>
              </a:rPr>
            </a:br>
            <a:r>
              <a:rPr lang="fr-FR" sz="1200" i="1" dirty="0" err="1" smtClean="0">
                <a:solidFill>
                  <a:srgbClr val="303181"/>
                </a:solidFill>
              </a:rPr>
              <a:t>Maandelijkse</a:t>
            </a:r>
            <a:r>
              <a:rPr lang="fr-FR" sz="1200" i="1" dirty="0" smtClean="0">
                <a:solidFill>
                  <a:srgbClr val="303181"/>
                </a:solidFill>
              </a:rPr>
              <a:t> </a:t>
            </a:r>
            <a:r>
              <a:rPr lang="fr-FR" sz="1200" i="1" dirty="0" err="1" smtClean="0">
                <a:solidFill>
                  <a:srgbClr val="303181"/>
                </a:solidFill>
              </a:rPr>
              <a:t>aflossingen</a:t>
            </a:r>
            <a:r>
              <a:rPr lang="fr-FR" sz="1200" i="1" dirty="0" smtClean="0">
                <a:solidFill>
                  <a:srgbClr val="303181"/>
                </a:solidFill>
              </a:rPr>
              <a:t>: </a:t>
            </a:r>
            <a:r>
              <a:rPr lang="fr-FR" sz="1600" i="1" dirty="0" smtClean="0">
                <a:solidFill>
                  <a:srgbClr val="303181"/>
                </a:solidFill>
              </a:rPr>
              <a:t>907,82 </a:t>
            </a:r>
            <a:r>
              <a:rPr lang="fr-FR" sz="1600" i="1" dirty="0">
                <a:solidFill>
                  <a:srgbClr val="303181"/>
                </a:solidFill>
              </a:rPr>
              <a:t>EUR</a:t>
            </a:r>
            <a:br>
              <a:rPr lang="fr-FR" sz="1600" i="1" dirty="0">
                <a:solidFill>
                  <a:srgbClr val="303181"/>
                </a:solidFill>
              </a:rPr>
            </a:br>
            <a:r>
              <a:rPr lang="fr-FR" sz="1200" i="1" dirty="0" err="1" smtClean="0">
                <a:solidFill>
                  <a:srgbClr val="303181"/>
                </a:solidFill>
              </a:rPr>
              <a:t>Aantal</a:t>
            </a:r>
            <a:r>
              <a:rPr lang="fr-FR" sz="1200" i="1" dirty="0">
                <a:solidFill>
                  <a:srgbClr val="303181"/>
                </a:solidFill>
              </a:rPr>
              <a:t> </a:t>
            </a:r>
            <a:r>
              <a:rPr lang="fr-FR" sz="1200" i="1" dirty="0" err="1" smtClean="0">
                <a:solidFill>
                  <a:srgbClr val="303181"/>
                </a:solidFill>
              </a:rPr>
              <a:t>maandelijkse</a:t>
            </a:r>
            <a:r>
              <a:rPr lang="fr-FR" sz="1200" i="1" dirty="0" smtClean="0">
                <a:solidFill>
                  <a:srgbClr val="303181"/>
                </a:solidFill>
              </a:rPr>
              <a:t> </a:t>
            </a:r>
            <a:r>
              <a:rPr lang="fr-FR" sz="1200" i="1" dirty="0" err="1" smtClean="0">
                <a:solidFill>
                  <a:srgbClr val="303181"/>
                </a:solidFill>
              </a:rPr>
              <a:t>aflossingen</a:t>
            </a:r>
            <a:r>
              <a:rPr lang="fr-FR" sz="1200" i="1" dirty="0" smtClean="0">
                <a:solidFill>
                  <a:srgbClr val="303181"/>
                </a:solidFill>
              </a:rPr>
              <a:t>: </a:t>
            </a:r>
            <a:r>
              <a:rPr lang="fr-FR" sz="1200" i="1" dirty="0">
                <a:solidFill>
                  <a:srgbClr val="303181"/>
                </a:solidFill>
              </a:rPr>
              <a:t>240</a:t>
            </a:r>
            <a:br>
              <a:rPr lang="fr-FR" sz="1200" i="1" dirty="0">
                <a:solidFill>
                  <a:srgbClr val="303181"/>
                </a:solidFill>
              </a:rPr>
            </a:br>
            <a:r>
              <a:rPr lang="fr-FR" sz="1200" i="1" dirty="0" err="1" smtClean="0">
                <a:solidFill>
                  <a:srgbClr val="303181"/>
                </a:solidFill>
              </a:rPr>
              <a:t>Terug</a:t>
            </a:r>
            <a:r>
              <a:rPr lang="fr-FR" sz="1200" i="1" dirty="0" smtClean="0">
                <a:solidFill>
                  <a:srgbClr val="303181"/>
                </a:solidFill>
              </a:rPr>
              <a:t> te </a:t>
            </a:r>
            <a:r>
              <a:rPr lang="fr-FR" sz="1200" i="1" dirty="0" err="1" smtClean="0">
                <a:solidFill>
                  <a:srgbClr val="303181"/>
                </a:solidFill>
              </a:rPr>
              <a:t>betalen</a:t>
            </a:r>
            <a:r>
              <a:rPr lang="fr-FR" sz="1200" i="1" dirty="0" smtClean="0">
                <a:solidFill>
                  <a:srgbClr val="303181"/>
                </a:solidFill>
              </a:rPr>
              <a:t> </a:t>
            </a:r>
            <a:r>
              <a:rPr lang="fr-FR" sz="1200" i="1" dirty="0" err="1" smtClean="0">
                <a:solidFill>
                  <a:srgbClr val="303181"/>
                </a:solidFill>
              </a:rPr>
              <a:t>bedrag</a:t>
            </a:r>
            <a:r>
              <a:rPr lang="fr-FR" sz="1200" i="1" dirty="0" smtClean="0">
                <a:solidFill>
                  <a:srgbClr val="303181"/>
                </a:solidFill>
              </a:rPr>
              <a:t>: 217.876,80 </a:t>
            </a:r>
            <a:r>
              <a:rPr lang="fr-FR" sz="1200" i="1" dirty="0" smtClean="0">
                <a:solidFill>
                  <a:srgbClr val="303181"/>
                </a:solidFill>
              </a:rPr>
              <a:t>EUR</a:t>
            </a:r>
            <a:endParaRPr lang="fr-FR" sz="1200" i="1" dirty="0" smtClean="0">
              <a:solidFill>
                <a:srgbClr val="303181"/>
              </a:solidFill>
            </a:endParaRPr>
          </a:p>
        </p:txBody>
      </p:sp>
    </p:spTree>
    <p:extLst>
      <p:ext uri="{BB962C8B-B14F-4D97-AF65-F5344CB8AC3E}">
        <p14:creationId xmlns:p14="http://schemas.microsoft.com/office/powerpoint/2010/main" val="155259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8610600" y="6356350"/>
            <a:ext cx="2651449" cy="365125"/>
          </a:xfrm>
          <a:prstGeom prst="rect">
            <a:avLst/>
          </a:prstGeom>
        </p:spPr>
        <p:txBody>
          <a:bodyPr/>
          <a:lstStyle/>
          <a:p>
            <a:pPr algn="r"/>
            <a:fld id="{18080B2C-3442-4A09-BECF-3F98DB91164B}" type="slidenum">
              <a:rPr lang="fr-FR" smtClean="0"/>
              <a:pPr algn="r"/>
              <a:t>11</a:t>
            </a:fld>
            <a:endParaRPr lang="fr-FR" dirty="0"/>
          </a:p>
        </p:txBody>
      </p:sp>
      <p:sp>
        <p:nvSpPr>
          <p:cNvPr id="11" name="ZoneTexte 10"/>
          <p:cNvSpPr txBox="1"/>
          <p:nvPr/>
        </p:nvSpPr>
        <p:spPr>
          <a:xfrm>
            <a:off x="1057275" y="998375"/>
            <a:ext cx="10296525" cy="5909310"/>
          </a:xfrm>
          <a:prstGeom prst="rect">
            <a:avLst/>
          </a:prstGeom>
          <a:noFill/>
        </p:spPr>
        <p:txBody>
          <a:bodyPr wrap="square" rtlCol="0">
            <a:spAutoFit/>
          </a:bodyPr>
          <a:lstStyle/>
          <a:p>
            <a:pPr marL="0" lvl="1">
              <a:defRPr/>
            </a:pPr>
            <a:r>
              <a:rPr lang="fr-BE" sz="2400" dirty="0" err="1" smtClean="0">
                <a:solidFill>
                  <a:srgbClr val="C25D1B"/>
                </a:solidFill>
              </a:rPr>
              <a:t>Belangrijk</a:t>
            </a:r>
            <a:r>
              <a:rPr lang="fr-BE" sz="2400" dirty="0" smtClean="0">
                <a:solidFill>
                  <a:srgbClr val="C25D1B"/>
                </a:solidFill>
              </a:rPr>
              <a:t> </a:t>
            </a:r>
            <a:r>
              <a:rPr lang="fr-BE" sz="2400" dirty="0" err="1" smtClean="0">
                <a:solidFill>
                  <a:srgbClr val="C25D1B"/>
                </a:solidFill>
              </a:rPr>
              <a:t>voor</a:t>
            </a:r>
            <a:r>
              <a:rPr lang="fr-BE" sz="2400" dirty="0" smtClean="0">
                <a:solidFill>
                  <a:srgbClr val="C25D1B"/>
                </a:solidFill>
              </a:rPr>
              <a:t> de </a:t>
            </a:r>
            <a:r>
              <a:rPr lang="fr-BE" sz="2400" dirty="0" err="1" smtClean="0">
                <a:solidFill>
                  <a:srgbClr val="C25D1B"/>
                </a:solidFill>
              </a:rPr>
              <a:t>praktijk</a:t>
            </a:r>
            <a:endParaRPr lang="fr-BE" sz="2400" dirty="0" smtClean="0">
              <a:solidFill>
                <a:srgbClr val="C25D1B"/>
              </a:solidFill>
            </a:endParaRPr>
          </a:p>
          <a:p>
            <a:pPr marL="0" lvl="1">
              <a:defRPr/>
            </a:pPr>
            <a:endParaRPr lang="fr-BE" sz="2400" dirty="0" smtClean="0">
              <a:solidFill>
                <a:srgbClr val="C25D1B"/>
              </a:solidFill>
            </a:endParaRPr>
          </a:p>
          <a:p>
            <a:pPr marL="0" lvl="1">
              <a:defRPr/>
            </a:pPr>
            <a:endParaRPr lang="fr-BE" sz="2400" dirty="0" smtClean="0">
              <a:solidFill>
                <a:srgbClr val="C25D1B"/>
              </a:solidFill>
            </a:endParaRPr>
          </a:p>
          <a:p>
            <a:pPr marL="742950" lvl="1" indent="-285750">
              <a:buFont typeface="Arial" panose="020B0604020202020204" pitchFamily="34" charset="0"/>
              <a:buChar char="•"/>
              <a:defRPr/>
            </a:pPr>
            <a:r>
              <a:rPr lang="nl-NL" dirty="0" smtClean="0">
                <a:solidFill>
                  <a:srgbClr val="303181"/>
                </a:solidFill>
              </a:rPr>
              <a:t>Het </a:t>
            </a:r>
            <a:r>
              <a:rPr lang="nl-NL" b="1" dirty="0">
                <a:solidFill>
                  <a:srgbClr val="303181"/>
                </a:solidFill>
              </a:rPr>
              <a:t>doel </a:t>
            </a:r>
            <a:r>
              <a:rPr lang="nl-NL" dirty="0">
                <a:solidFill>
                  <a:srgbClr val="303181"/>
                </a:solidFill>
              </a:rPr>
              <a:t>van het krediet moet duidelijk zijn </a:t>
            </a:r>
          </a:p>
          <a:p>
            <a:pPr marL="1200150" lvl="2" indent="-285750">
              <a:buFont typeface="Wingdings" panose="05000000000000000000" pitchFamily="2" charset="2"/>
              <a:buChar char="Ø"/>
              <a:tabLst>
                <a:tab pos="180975" algn="l"/>
              </a:tabLst>
              <a:defRPr/>
            </a:pPr>
            <a:r>
              <a:rPr lang="en-US" dirty="0" err="1" smtClean="0">
                <a:solidFill>
                  <a:srgbClr val="303181"/>
                </a:solidFill>
              </a:rPr>
              <a:t>Renovatie</a:t>
            </a:r>
            <a:endParaRPr lang="en-US" dirty="0" smtClean="0">
              <a:solidFill>
                <a:srgbClr val="303181"/>
              </a:solidFill>
            </a:endParaRPr>
          </a:p>
          <a:p>
            <a:pPr marL="1657350" lvl="3" indent="-285750">
              <a:buFont typeface="Arial" panose="020B0604020202020204" pitchFamily="34" charset="0"/>
              <a:buChar char="•"/>
              <a:tabLst>
                <a:tab pos="180975" algn="l"/>
              </a:tabLst>
              <a:defRPr/>
            </a:pPr>
            <a:r>
              <a:rPr lang="en-US" dirty="0" smtClean="0">
                <a:solidFill>
                  <a:srgbClr val="303181"/>
                </a:solidFill>
              </a:rPr>
              <a:t>CK/ HK </a:t>
            </a:r>
            <a:r>
              <a:rPr lang="en-US" dirty="0" err="1" smtClean="0">
                <a:solidFill>
                  <a:srgbClr val="303181"/>
                </a:solidFill>
              </a:rPr>
              <a:t>als</a:t>
            </a:r>
            <a:r>
              <a:rPr lang="en-US" dirty="0" smtClean="0">
                <a:solidFill>
                  <a:srgbClr val="303181"/>
                </a:solidFill>
              </a:rPr>
              <a:t> het </a:t>
            </a:r>
            <a:r>
              <a:rPr lang="en-US" dirty="0" err="1" smtClean="0">
                <a:solidFill>
                  <a:srgbClr val="303181"/>
                </a:solidFill>
              </a:rPr>
              <a:t>krediet</a:t>
            </a:r>
            <a:r>
              <a:rPr lang="en-US" dirty="0" smtClean="0">
                <a:solidFill>
                  <a:srgbClr val="303181"/>
                </a:solidFill>
              </a:rPr>
              <a:t> </a:t>
            </a:r>
            <a:r>
              <a:rPr lang="en-US" dirty="0" err="1" smtClean="0">
                <a:solidFill>
                  <a:srgbClr val="303181"/>
                </a:solidFill>
              </a:rPr>
              <a:t>gewaarborgd</a:t>
            </a:r>
            <a:r>
              <a:rPr lang="en-US" dirty="0" smtClean="0">
                <a:solidFill>
                  <a:srgbClr val="303181"/>
                </a:solidFill>
              </a:rPr>
              <a:t> </a:t>
            </a:r>
            <a:r>
              <a:rPr lang="en-US" dirty="0" err="1" smtClean="0">
                <a:solidFill>
                  <a:srgbClr val="303181"/>
                </a:solidFill>
              </a:rPr>
              <a:t>wordt</a:t>
            </a:r>
            <a:r>
              <a:rPr lang="en-US" dirty="0" smtClean="0">
                <a:solidFill>
                  <a:srgbClr val="303181"/>
                </a:solidFill>
              </a:rPr>
              <a:t> door </a:t>
            </a:r>
          </a:p>
          <a:p>
            <a:pPr marL="1704975" lvl="3">
              <a:tabLst>
                <a:tab pos="180975" algn="l"/>
              </a:tabLst>
              <a:defRPr/>
            </a:pPr>
            <a:r>
              <a:rPr lang="fr-FR" dirty="0" err="1">
                <a:solidFill>
                  <a:srgbClr val="303181"/>
                </a:solidFill>
              </a:rPr>
              <a:t>e</a:t>
            </a:r>
            <a:r>
              <a:rPr lang="fr-FR" dirty="0" err="1" smtClean="0">
                <a:solidFill>
                  <a:srgbClr val="303181"/>
                </a:solidFill>
              </a:rPr>
              <a:t>en</a:t>
            </a:r>
            <a:r>
              <a:rPr lang="fr-FR" dirty="0" smtClean="0">
                <a:solidFill>
                  <a:srgbClr val="303181"/>
                </a:solidFill>
              </a:rPr>
              <a:t> </a:t>
            </a:r>
            <a:r>
              <a:rPr lang="fr-FR" dirty="0" err="1" smtClean="0">
                <a:solidFill>
                  <a:srgbClr val="303181"/>
                </a:solidFill>
              </a:rPr>
              <a:t>hypothecaire</a:t>
            </a:r>
            <a:r>
              <a:rPr lang="fr-FR" dirty="0" smtClean="0">
                <a:solidFill>
                  <a:srgbClr val="303181"/>
                </a:solidFill>
              </a:rPr>
              <a:t> </a:t>
            </a:r>
            <a:r>
              <a:rPr lang="fr-FR" dirty="0" err="1">
                <a:solidFill>
                  <a:srgbClr val="303181"/>
                </a:solidFill>
              </a:rPr>
              <a:t>zekerheid</a:t>
            </a:r>
            <a:endParaRPr lang="en-US" dirty="0">
              <a:solidFill>
                <a:srgbClr val="303181"/>
              </a:solidFill>
            </a:endParaRPr>
          </a:p>
          <a:p>
            <a:pPr marL="1657350" lvl="3" indent="-285750">
              <a:buFont typeface="Arial" panose="020B0604020202020204" pitchFamily="34" charset="0"/>
              <a:buChar char="•"/>
              <a:tabLst>
                <a:tab pos="180975" algn="l"/>
              </a:tabLst>
              <a:defRPr/>
            </a:pPr>
            <a:r>
              <a:rPr lang="fr-BE" altLang="fr-FR" dirty="0" err="1" smtClean="0">
                <a:solidFill>
                  <a:srgbClr val="303181"/>
                </a:solidFill>
              </a:rPr>
              <a:t>Heel</a:t>
            </a:r>
            <a:r>
              <a:rPr lang="fr-BE" altLang="fr-FR" dirty="0" smtClean="0">
                <a:solidFill>
                  <a:srgbClr val="303181"/>
                </a:solidFill>
              </a:rPr>
              <a:t> </a:t>
            </a:r>
            <a:r>
              <a:rPr lang="fr-BE" altLang="fr-FR" dirty="0" err="1" smtClean="0">
                <a:solidFill>
                  <a:srgbClr val="303181"/>
                </a:solidFill>
              </a:rPr>
              <a:t>ruim</a:t>
            </a:r>
            <a:r>
              <a:rPr lang="fr-BE" altLang="fr-FR" dirty="0" smtClean="0">
                <a:solidFill>
                  <a:srgbClr val="303181"/>
                </a:solidFill>
              </a:rPr>
              <a:t> </a:t>
            </a:r>
            <a:r>
              <a:rPr lang="fr-BE" altLang="fr-FR" dirty="0" err="1" smtClean="0">
                <a:solidFill>
                  <a:srgbClr val="303181"/>
                </a:solidFill>
              </a:rPr>
              <a:t>opgevat</a:t>
            </a:r>
            <a:r>
              <a:rPr lang="fr-BE" altLang="fr-FR" dirty="0" smtClean="0">
                <a:solidFill>
                  <a:srgbClr val="303181"/>
                </a:solidFill>
              </a:rPr>
              <a:t> :</a:t>
            </a:r>
            <a:r>
              <a:rPr lang="fr-BE" altLang="fr-FR" dirty="0" smtClean="0">
                <a:solidFill>
                  <a:srgbClr val="303181"/>
                </a:solidFill>
                <a:sym typeface="Wingdings" pitchFamily="2" charset="2"/>
              </a:rPr>
              <a:t> </a:t>
            </a:r>
            <a:r>
              <a:rPr lang="fr-BE" altLang="fr-FR" dirty="0">
                <a:solidFill>
                  <a:srgbClr val="303181"/>
                </a:solidFill>
                <a:sym typeface="Wingdings" pitchFamily="2" charset="2"/>
              </a:rPr>
              <a:t>« </a:t>
            </a:r>
            <a:r>
              <a:rPr lang="nl-NL" dirty="0">
                <a:solidFill>
                  <a:srgbClr val="303181"/>
                </a:solidFill>
              </a:rPr>
              <a:t>Alle werken met betrekking tot onroerende </a:t>
            </a:r>
            <a:r>
              <a:rPr lang="nl-NL" dirty="0" smtClean="0">
                <a:solidFill>
                  <a:srgbClr val="303181"/>
                </a:solidFill>
              </a:rPr>
              <a:t>goederen </a:t>
            </a:r>
            <a:r>
              <a:rPr lang="fr-BE" altLang="fr-FR" dirty="0" smtClean="0">
                <a:solidFill>
                  <a:srgbClr val="303181"/>
                </a:solidFill>
                <a:sym typeface="Wingdings" pitchFamily="2" charset="2"/>
              </a:rPr>
              <a:t>»</a:t>
            </a:r>
            <a:endParaRPr lang="nl-NL" dirty="0" smtClean="0"/>
          </a:p>
          <a:p>
            <a:pPr marL="1657350" lvl="3" indent="-285750">
              <a:buFont typeface="Arial" panose="020B0604020202020204" pitchFamily="34" charset="0"/>
              <a:buChar char="•"/>
              <a:tabLst>
                <a:tab pos="180975" algn="l"/>
              </a:tabLst>
              <a:defRPr/>
            </a:pPr>
            <a:r>
              <a:rPr lang="fr-BE" altLang="fr-FR" dirty="0" err="1" smtClean="0">
                <a:solidFill>
                  <a:srgbClr val="303181"/>
                </a:solidFill>
                <a:sym typeface="Wingdings" pitchFamily="2" charset="2"/>
              </a:rPr>
              <a:t>vb</a:t>
            </a:r>
            <a:r>
              <a:rPr lang="fr-BE" altLang="fr-FR" dirty="0">
                <a:solidFill>
                  <a:srgbClr val="303181"/>
                </a:solidFill>
                <a:sym typeface="Wingdings" pitchFamily="2" charset="2"/>
              </a:rPr>
              <a:t>.: </a:t>
            </a:r>
            <a:r>
              <a:rPr lang="nl-NL" dirty="0">
                <a:solidFill>
                  <a:srgbClr val="303181"/>
                </a:solidFill>
              </a:rPr>
              <a:t>verandering van de structuur, uitbreiding van de woning, als werken die een onderdeel van de woning betreffen, zoals </a:t>
            </a:r>
            <a:r>
              <a:rPr lang="nl-NL" dirty="0" err="1">
                <a:solidFill>
                  <a:srgbClr val="303181"/>
                </a:solidFill>
              </a:rPr>
              <a:t>dakwerken</a:t>
            </a:r>
            <a:r>
              <a:rPr lang="nl-NL" dirty="0">
                <a:solidFill>
                  <a:srgbClr val="303181"/>
                </a:solidFill>
              </a:rPr>
              <a:t>, isolatiewerken, vernieuwen van elektriciteit, bezettingswerken, vervanging van ramen en deuren, vernieuwen van centrale verwarming, vernieuwen van keuken of badkamer, renovatie van een trap, renovatie van de vloeren, schilderwerken, behangen, tuinaanleg, vernieuwen van afsluiting </a:t>
            </a:r>
            <a:r>
              <a:rPr lang="fr-BE" altLang="fr-FR" dirty="0">
                <a:solidFill>
                  <a:srgbClr val="303181"/>
                </a:solidFill>
                <a:sym typeface="Wingdings" pitchFamily="2" charset="2"/>
              </a:rPr>
              <a:t>… (</a:t>
            </a:r>
            <a:r>
              <a:rPr lang="fr-BE" altLang="fr-FR" dirty="0" err="1">
                <a:solidFill>
                  <a:srgbClr val="303181"/>
                </a:solidFill>
                <a:sym typeface="Wingdings" pitchFamily="2" charset="2"/>
              </a:rPr>
              <a:t>Memorie</a:t>
            </a:r>
            <a:r>
              <a:rPr lang="fr-BE" altLang="fr-FR" dirty="0">
                <a:solidFill>
                  <a:srgbClr val="303181"/>
                </a:solidFill>
                <a:sym typeface="Wingdings" pitchFamily="2" charset="2"/>
              </a:rPr>
              <a:t> van </a:t>
            </a:r>
            <a:r>
              <a:rPr lang="fr-BE" altLang="fr-FR" dirty="0" err="1">
                <a:solidFill>
                  <a:srgbClr val="303181"/>
                </a:solidFill>
                <a:sym typeface="Wingdings" pitchFamily="2" charset="2"/>
              </a:rPr>
              <a:t>toelichting</a:t>
            </a:r>
            <a:r>
              <a:rPr lang="fr-BE" altLang="fr-FR" dirty="0">
                <a:solidFill>
                  <a:srgbClr val="303181"/>
                </a:solidFill>
                <a:sym typeface="Wingdings" pitchFamily="2" charset="2"/>
              </a:rPr>
              <a:t> </a:t>
            </a:r>
            <a:r>
              <a:rPr lang="fr-BE" altLang="fr-FR" dirty="0" err="1">
                <a:solidFill>
                  <a:srgbClr val="303181"/>
                </a:solidFill>
                <a:sym typeface="Wingdings" pitchFamily="2" charset="2"/>
              </a:rPr>
              <a:t>bij</a:t>
            </a:r>
            <a:r>
              <a:rPr lang="fr-BE" altLang="fr-FR" dirty="0">
                <a:solidFill>
                  <a:srgbClr val="303181"/>
                </a:solidFill>
                <a:sym typeface="Wingdings" pitchFamily="2" charset="2"/>
              </a:rPr>
              <a:t> </a:t>
            </a:r>
            <a:r>
              <a:rPr lang="fr-BE" altLang="fr-FR" dirty="0" err="1">
                <a:solidFill>
                  <a:srgbClr val="303181"/>
                </a:solidFill>
                <a:sym typeface="Wingdings" pitchFamily="2" charset="2"/>
              </a:rPr>
              <a:t>wet</a:t>
            </a:r>
            <a:r>
              <a:rPr lang="fr-BE" altLang="fr-FR" dirty="0">
                <a:solidFill>
                  <a:srgbClr val="303181"/>
                </a:solidFill>
                <a:sym typeface="Wingdings" pitchFamily="2" charset="2"/>
              </a:rPr>
              <a:t> van</a:t>
            </a:r>
            <a:r>
              <a:rPr lang="fr-FR" dirty="0">
                <a:solidFill>
                  <a:srgbClr val="303181"/>
                </a:solidFill>
              </a:rPr>
              <a:t> 22 </a:t>
            </a:r>
            <a:r>
              <a:rPr lang="fr-FR" dirty="0" err="1">
                <a:solidFill>
                  <a:srgbClr val="303181"/>
                </a:solidFill>
              </a:rPr>
              <a:t>april</a:t>
            </a:r>
            <a:r>
              <a:rPr lang="fr-FR" dirty="0">
                <a:solidFill>
                  <a:srgbClr val="303181"/>
                </a:solidFill>
              </a:rPr>
              <a:t> 2016, </a:t>
            </a:r>
            <a:r>
              <a:rPr lang="nl-BE" i="1" dirty="0" err="1">
                <a:solidFill>
                  <a:srgbClr val="303181"/>
                </a:solidFill>
              </a:rPr>
              <a:t>Parl</a:t>
            </a:r>
            <a:r>
              <a:rPr lang="nl-BE" i="1" dirty="0">
                <a:solidFill>
                  <a:srgbClr val="303181"/>
                </a:solidFill>
              </a:rPr>
              <a:t>. St. </a:t>
            </a:r>
            <a:r>
              <a:rPr lang="nl-BE" dirty="0">
                <a:solidFill>
                  <a:srgbClr val="303181"/>
                </a:solidFill>
              </a:rPr>
              <a:t>Kamer, </a:t>
            </a:r>
            <a:r>
              <a:rPr lang="fr-FR" dirty="0">
                <a:solidFill>
                  <a:srgbClr val="303181"/>
                </a:solidFill>
              </a:rPr>
              <a:t>2015- 2016, </a:t>
            </a:r>
            <a:r>
              <a:rPr lang="fr-FR" dirty="0" smtClean="0">
                <a:solidFill>
                  <a:srgbClr val="303181"/>
                </a:solidFill>
              </a:rPr>
              <a:t>nr. </a:t>
            </a:r>
            <a:r>
              <a:rPr lang="fr-FR" dirty="0">
                <a:solidFill>
                  <a:srgbClr val="303181"/>
                </a:solidFill>
              </a:rPr>
              <a:t>54-1685/1</a:t>
            </a:r>
            <a:r>
              <a:rPr lang="fr-BE" altLang="fr-FR" dirty="0">
                <a:solidFill>
                  <a:srgbClr val="303181"/>
                </a:solidFill>
                <a:sym typeface="Wingdings" pitchFamily="2" charset="2"/>
              </a:rPr>
              <a:t>, p.9) </a:t>
            </a:r>
            <a:endParaRPr lang="fr-BE" altLang="fr-FR" dirty="0" smtClean="0">
              <a:solidFill>
                <a:srgbClr val="303181"/>
              </a:solidFill>
              <a:sym typeface="Wingdings" pitchFamily="2" charset="2"/>
            </a:endParaRPr>
          </a:p>
          <a:p>
            <a:pPr marL="1657350" lvl="3" indent="-285750">
              <a:buFont typeface="Arial" panose="020B0604020202020204" pitchFamily="34" charset="0"/>
              <a:buChar char="•"/>
              <a:tabLst>
                <a:tab pos="180975" algn="l"/>
              </a:tabLst>
              <a:defRPr/>
            </a:pPr>
            <a:r>
              <a:rPr lang="fr-BE" altLang="fr-FR" dirty="0" err="1" smtClean="0">
                <a:solidFill>
                  <a:srgbClr val="303181"/>
                </a:solidFill>
                <a:sym typeface="Wingdings" pitchFamily="2" charset="2"/>
              </a:rPr>
              <a:t>Boek</a:t>
            </a:r>
            <a:r>
              <a:rPr lang="fr-BE" altLang="fr-FR" dirty="0">
                <a:solidFill>
                  <a:srgbClr val="303181"/>
                </a:solidFill>
                <a:sym typeface="Wingdings" pitchFamily="2" charset="2"/>
              </a:rPr>
              <a:t> </a:t>
            </a:r>
            <a:r>
              <a:rPr lang="fr-BE" altLang="fr-FR" dirty="0" smtClean="0">
                <a:solidFill>
                  <a:srgbClr val="303181"/>
                </a:solidFill>
                <a:sym typeface="Wingdings" pitchFamily="2" charset="2"/>
              </a:rPr>
              <a:t>VI </a:t>
            </a:r>
            <a:r>
              <a:rPr lang="fr-BE" altLang="fr-FR" dirty="0" err="1" smtClean="0">
                <a:solidFill>
                  <a:srgbClr val="303181"/>
                </a:solidFill>
                <a:sym typeface="Wingdings" pitchFamily="2" charset="2"/>
              </a:rPr>
              <a:t>is</a:t>
            </a:r>
            <a:r>
              <a:rPr lang="fr-BE" altLang="fr-FR" dirty="0" smtClean="0">
                <a:solidFill>
                  <a:srgbClr val="303181"/>
                </a:solidFill>
                <a:sym typeface="Wingdings" pitchFamily="2" charset="2"/>
              </a:rPr>
              <a:t> </a:t>
            </a:r>
            <a:r>
              <a:rPr lang="fr-BE" altLang="fr-FR" dirty="0" err="1" smtClean="0">
                <a:solidFill>
                  <a:srgbClr val="303181"/>
                </a:solidFill>
                <a:sym typeface="Wingdings" pitchFamily="2" charset="2"/>
              </a:rPr>
              <a:t>cumulatief</a:t>
            </a:r>
            <a:r>
              <a:rPr lang="fr-BE" altLang="fr-FR" dirty="0" smtClean="0">
                <a:solidFill>
                  <a:srgbClr val="303181"/>
                </a:solidFill>
                <a:sym typeface="Wingdings" pitchFamily="2" charset="2"/>
              </a:rPr>
              <a:t> van </a:t>
            </a:r>
            <a:r>
              <a:rPr lang="fr-BE" altLang="fr-FR" dirty="0" err="1" smtClean="0">
                <a:solidFill>
                  <a:srgbClr val="303181"/>
                </a:solidFill>
                <a:sym typeface="Wingdings" pitchFamily="2" charset="2"/>
              </a:rPr>
              <a:t>toepassing</a:t>
            </a:r>
            <a:r>
              <a:rPr lang="fr-BE" altLang="fr-FR" dirty="0" smtClean="0">
                <a:solidFill>
                  <a:srgbClr val="303181"/>
                </a:solidFill>
                <a:sym typeface="Wingdings" pitchFamily="2" charset="2"/>
              </a:rPr>
              <a:t> </a:t>
            </a:r>
            <a:r>
              <a:rPr lang="fr-BE" altLang="fr-FR" dirty="0">
                <a:solidFill>
                  <a:srgbClr val="303181"/>
                </a:solidFill>
                <a:sym typeface="Wingdings" pitchFamily="2" charset="2"/>
              </a:rPr>
              <a:t>«</a:t>
            </a:r>
            <a:r>
              <a:rPr lang="fr-BE" altLang="fr-FR" dirty="0" smtClean="0">
                <a:solidFill>
                  <a:srgbClr val="303181"/>
                </a:solidFill>
                <a:sym typeface="Wingdings" pitchFamily="2" charset="2"/>
              </a:rPr>
              <a:t> </a:t>
            </a:r>
            <a:r>
              <a:rPr lang="fr-BE" altLang="fr-FR" i="1" dirty="0" err="1" smtClean="0">
                <a:solidFill>
                  <a:srgbClr val="303181"/>
                </a:solidFill>
                <a:sym typeface="Wingdings" pitchFamily="2" charset="2"/>
              </a:rPr>
              <a:t>uw</a:t>
            </a:r>
            <a:r>
              <a:rPr lang="fr-BE" altLang="fr-FR" i="1" dirty="0" smtClean="0">
                <a:solidFill>
                  <a:srgbClr val="303181"/>
                </a:solidFill>
                <a:sym typeface="Wingdings" pitchFamily="2" charset="2"/>
              </a:rPr>
              <a:t> </a:t>
            </a:r>
            <a:r>
              <a:rPr lang="fr-BE" altLang="fr-FR" i="1" dirty="0" err="1">
                <a:solidFill>
                  <a:srgbClr val="303181"/>
                </a:solidFill>
                <a:sym typeface="Wingdings" pitchFamily="2" charset="2"/>
              </a:rPr>
              <a:t>renovatielening</a:t>
            </a:r>
            <a:r>
              <a:rPr lang="fr-BE" altLang="fr-FR" i="1" dirty="0">
                <a:solidFill>
                  <a:srgbClr val="303181"/>
                </a:solidFill>
                <a:sym typeface="Wingdings" pitchFamily="2" charset="2"/>
              </a:rPr>
              <a:t> </a:t>
            </a:r>
            <a:r>
              <a:rPr lang="fr-BE" altLang="fr-FR" i="1" dirty="0" err="1">
                <a:solidFill>
                  <a:srgbClr val="303181"/>
                </a:solidFill>
                <a:sym typeface="Wingdings" pitchFamily="2" charset="2"/>
              </a:rPr>
              <a:t>zonder</a:t>
            </a:r>
            <a:r>
              <a:rPr lang="fr-BE" altLang="fr-FR" i="1" dirty="0">
                <a:solidFill>
                  <a:srgbClr val="303181"/>
                </a:solidFill>
                <a:sym typeface="Wingdings" pitchFamily="2" charset="2"/>
              </a:rPr>
              <a:t> </a:t>
            </a:r>
            <a:r>
              <a:rPr lang="fr-BE" altLang="fr-FR" i="1" dirty="0" err="1">
                <a:solidFill>
                  <a:srgbClr val="303181"/>
                </a:solidFill>
                <a:sym typeface="Wingdings" pitchFamily="2" charset="2"/>
              </a:rPr>
              <a:t>notariskosten</a:t>
            </a:r>
            <a:r>
              <a:rPr lang="fr-BE" altLang="fr-FR" i="1" dirty="0">
                <a:solidFill>
                  <a:srgbClr val="303181"/>
                </a:solidFill>
                <a:sym typeface="Wingdings" pitchFamily="2" charset="2"/>
              </a:rPr>
              <a:t> </a:t>
            </a:r>
            <a:r>
              <a:rPr lang="fr-BE" altLang="fr-FR" i="1" dirty="0" smtClean="0">
                <a:solidFill>
                  <a:srgbClr val="303181"/>
                </a:solidFill>
                <a:sym typeface="Wingdings" pitchFamily="2" charset="2"/>
              </a:rPr>
              <a:t>»</a:t>
            </a:r>
            <a:endParaRPr lang="en-US" dirty="0" smtClean="0">
              <a:solidFill>
                <a:srgbClr val="303181"/>
              </a:solidFill>
            </a:endParaRPr>
          </a:p>
          <a:p>
            <a:pPr marL="742950" lvl="1" indent="-285750">
              <a:buFont typeface="Arial" panose="020B0604020202020204" pitchFamily="34" charset="0"/>
              <a:buChar char="•"/>
              <a:defRPr/>
            </a:pPr>
            <a:r>
              <a:rPr lang="nl-NL" dirty="0" smtClean="0">
                <a:solidFill>
                  <a:srgbClr val="303181"/>
                </a:solidFill>
              </a:rPr>
              <a:t>Het </a:t>
            </a:r>
            <a:r>
              <a:rPr lang="nl-NL" b="1" dirty="0">
                <a:solidFill>
                  <a:srgbClr val="303181"/>
                </a:solidFill>
              </a:rPr>
              <a:t>gebruik van de termen </a:t>
            </a:r>
            <a:r>
              <a:rPr lang="fr-BE" altLang="fr-FR" b="1" dirty="0">
                <a:solidFill>
                  <a:srgbClr val="303181"/>
                </a:solidFill>
                <a:sym typeface="Wingdings" pitchFamily="2" charset="2"/>
              </a:rPr>
              <a:t> </a:t>
            </a:r>
            <a:r>
              <a:rPr lang="fr-BE" altLang="fr-FR" dirty="0">
                <a:solidFill>
                  <a:srgbClr val="303181"/>
                </a:solidFill>
                <a:sym typeface="Wingdings" pitchFamily="2" charset="2"/>
              </a:rPr>
              <a:t>«</a:t>
            </a:r>
            <a:r>
              <a:rPr lang="nl-NL" dirty="0" smtClean="0">
                <a:solidFill>
                  <a:srgbClr val="303181"/>
                </a:solidFill>
              </a:rPr>
              <a:t>advies</a:t>
            </a:r>
            <a:r>
              <a:rPr lang="fr-BE" altLang="fr-FR" dirty="0" smtClean="0">
                <a:solidFill>
                  <a:srgbClr val="303181"/>
                </a:solidFill>
                <a:sym typeface="Wingdings" pitchFamily="2" charset="2"/>
              </a:rPr>
              <a:t>»</a:t>
            </a:r>
            <a:r>
              <a:rPr lang="nl-NL" dirty="0" smtClean="0">
                <a:solidFill>
                  <a:srgbClr val="303181"/>
                </a:solidFill>
              </a:rPr>
              <a:t> en</a:t>
            </a:r>
            <a:r>
              <a:rPr lang="fr-BE" altLang="fr-FR" dirty="0" smtClean="0">
                <a:solidFill>
                  <a:srgbClr val="303181"/>
                </a:solidFill>
                <a:sym typeface="Wingdings" pitchFamily="2" charset="2"/>
              </a:rPr>
              <a:t> </a:t>
            </a:r>
            <a:r>
              <a:rPr lang="fr-BE" altLang="fr-FR" dirty="0">
                <a:solidFill>
                  <a:srgbClr val="303181"/>
                </a:solidFill>
                <a:sym typeface="Wingdings" pitchFamily="2" charset="2"/>
              </a:rPr>
              <a:t>«</a:t>
            </a:r>
            <a:r>
              <a:rPr lang="nl-NL" dirty="0" smtClean="0">
                <a:solidFill>
                  <a:srgbClr val="303181"/>
                </a:solidFill>
              </a:rPr>
              <a:t>adviseur</a:t>
            </a:r>
            <a:r>
              <a:rPr lang="fr-BE" altLang="fr-FR" dirty="0" smtClean="0">
                <a:solidFill>
                  <a:srgbClr val="303181"/>
                </a:solidFill>
                <a:sym typeface="Wingdings" pitchFamily="2" charset="2"/>
              </a:rPr>
              <a:t>»</a:t>
            </a:r>
            <a:r>
              <a:rPr lang="nl-NL" dirty="0" smtClean="0">
                <a:solidFill>
                  <a:srgbClr val="303181"/>
                </a:solidFill>
              </a:rPr>
              <a:t> </a:t>
            </a:r>
            <a:r>
              <a:rPr lang="nl-NL" dirty="0">
                <a:solidFill>
                  <a:srgbClr val="303181"/>
                </a:solidFill>
              </a:rPr>
              <a:t>of van vergelijkbare termen </a:t>
            </a:r>
            <a:r>
              <a:rPr lang="nl-NL" dirty="0" smtClean="0">
                <a:solidFill>
                  <a:srgbClr val="303181"/>
                </a:solidFill>
              </a:rPr>
              <a:t>is verboden wanneer </a:t>
            </a:r>
            <a:r>
              <a:rPr lang="nl-NL" dirty="0">
                <a:solidFill>
                  <a:srgbClr val="303181"/>
                </a:solidFill>
              </a:rPr>
              <a:t>adviesdiensten worden verstrekt aan consumenten door een kredietgever of een </a:t>
            </a:r>
            <a:r>
              <a:rPr lang="nl-NL" dirty="0" smtClean="0">
                <a:solidFill>
                  <a:srgbClr val="303181"/>
                </a:solidFill>
              </a:rPr>
              <a:t>kredietbemiddelaar </a:t>
            </a:r>
            <a:r>
              <a:rPr lang="fr-FR" dirty="0" smtClean="0">
                <a:solidFill>
                  <a:srgbClr val="303181"/>
                </a:solidFill>
              </a:rPr>
              <a:t>(VII.131</a:t>
            </a:r>
            <a:r>
              <a:rPr lang="fr-FR" dirty="0">
                <a:solidFill>
                  <a:srgbClr val="303181"/>
                </a:solidFill>
              </a:rPr>
              <a:t>, § </a:t>
            </a:r>
            <a:r>
              <a:rPr lang="fr-FR" dirty="0" smtClean="0">
                <a:solidFill>
                  <a:srgbClr val="303181"/>
                </a:solidFill>
              </a:rPr>
              <a:t>6 WER)</a:t>
            </a:r>
            <a:r>
              <a:rPr lang="fr-BE" dirty="0" smtClean="0">
                <a:solidFill>
                  <a:srgbClr val="303181"/>
                </a:solidFill>
              </a:rPr>
              <a:t> </a:t>
            </a:r>
            <a:r>
              <a:rPr lang="fr-BE" dirty="0" smtClean="0">
                <a:solidFill>
                  <a:srgbClr val="303181"/>
                </a:solidFill>
                <a:sym typeface="Wingdings" panose="05000000000000000000" pitchFamily="2" charset="2"/>
              </a:rPr>
              <a:t> « </a:t>
            </a:r>
            <a:r>
              <a:rPr lang="nl-NL" dirty="0">
                <a:solidFill>
                  <a:srgbClr val="303181"/>
                </a:solidFill>
                <a:sym typeface="Wingdings" panose="05000000000000000000" pitchFamily="2" charset="2"/>
              </a:rPr>
              <a:t> </a:t>
            </a:r>
            <a:r>
              <a:rPr lang="nl-NL" dirty="0" smtClean="0">
                <a:solidFill>
                  <a:srgbClr val="303181"/>
                </a:solidFill>
                <a:sym typeface="Wingdings" panose="05000000000000000000" pitchFamily="2" charset="2"/>
              </a:rPr>
              <a:t>Geniet </a:t>
            </a:r>
            <a:r>
              <a:rPr lang="nl-NL" dirty="0">
                <a:solidFill>
                  <a:srgbClr val="303181"/>
                </a:solidFill>
                <a:sym typeface="Wingdings" panose="05000000000000000000" pitchFamily="2" charset="2"/>
              </a:rPr>
              <a:t>van deskundig advies op maat voor uw </a:t>
            </a:r>
            <a:r>
              <a:rPr lang="nl-NL" dirty="0" smtClean="0">
                <a:solidFill>
                  <a:srgbClr val="303181"/>
                </a:solidFill>
                <a:sym typeface="Wingdings" panose="05000000000000000000" pitchFamily="2" charset="2"/>
              </a:rPr>
              <a:t>woninglening</a:t>
            </a:r>
            <a:r>
              <a:rPr lang="fr-BE" dirty="0" smtClean="0">
                <a:solidFill>
                  <a:srgbClr val="303181"/>
                </a:solidFill>
              </a:rPr>
              <a:t> »</a:t>
            </a:r>
          </a:p>
          <a:p>
            <a:pPr lvl="2"/>
            <a:endParaRPr lang="en-US" dirty="0" smtClean="0">
              <a:solidFill>
                <a:srgbClr val="303181"/>
              </a:solidFill>
            </a:endParaRPr>
          </a:p>
        </p:txBody>
      </p:sp>
      <p:sp>
        <p:nvSpPr>
          <p:cNvPr id="2" name="AutoShape 2" descr="Résultat de recherche d'images pour &quot;rénovatio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 name="Image 6" descr="Résultat de recherche d'images pour &quot;rénovation&quot;"/>
          <p:cNvPicPr/>
          <p:nvPr/>
        </p:nvPicPr>
        <p:blipFill>
          <a:blip r:embed="rId2">
            <a:extLst>
              <a:ext uri="{28A0092B-C50C-407E-A947-70E740481C1C}">
                <a14:useLocalDpi xmlns:a14="http://schemas.microsoft.com/office/drawing/2010/main" val="0"/>
              </a:ext>
            </a:extLst>
          </a:blip>
          <a:srcRect/>
          <a:stretch>
            <a:fillRect/>
          </a:stretch>
        </p:blipFill>
        <p:spPr bwMode="auto">
          <a:xfrm>
            <a:off x="7534275" y="1116432"/>
            <a:ext cx="2152650" cy="2179217"/>
          </a:xfrm>
          <a:prstGeom prst="rect">
            <a:avLst/>
          </a:prstGeom>
          <a:noFill/>
          <a:ln>
            <a:noFill/>
          </a:ln>
        </p:spPr>
      </p:pic>
    </p:spTree>
    <p:extLst>
      <p:ext uri="{BB962C8B-B14F-4D97-AF65-F5344CB8AC3E}">
        <p14:creationId xmlns:p14="http://schemas.microsoft.com/office/powerpoint/2010/main" val="3008014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8610600" y="6356350"/>
            <a:ext cx="2651449" cy="365125"/>
          </a:xfrm>
          <a:prstGeom prst="rect">
            <a:avLst/>
          </a:prstGeom>
        </p:spPr>
        <p:txBody>
          <a:bodyPr/>
          <a:lstStyle/>
          <a:p>
            <a:pPr algn="r"/>
            <a:fld id="{18080B2C-3442-4A09-BECF-3F98DB91164B}" type="slidenum">
              <a:rPr lang="fr-FR" smtClean="0"/>
              <a:pPr algn="r"/>
              <a:t>12</a:t>
            </a:fld>
            <a:endParaRPr lang="fr-FR" dirty="0"/>
          </a:p>
        </p:txBody>
      </p:sp>
      <p:sp>
        <p:nvSpPr>
          <p:cNvPr id="11" name="ZoneTexte 10"/>
          <p:cNvSpPr txBox="1"/>
          <p:nvPr/>
        </p:nvSpPr>
        <p:spPr>
          <a:xfrm>
            <a:off x="1057276" y="998375"/>
            <a:ext cx="5553074" cy="5539978"/>
          </a:xfrm>
          <a:prstGeom prst="rect">
            <a:avLst/>
          </a:prstGeom>
          <a:noFill/>
        </p:spPr>
        <p:txBody>
          <a:bodyPr wrap="square" rtlCol="0">
            <a:spAutoFit/>
          </a:bodyPr>
          <a:lstStyle/>
          <a:p>
            <a:pPr marL="0" lvl="1">
              <a:defRPr/>
            </a:pPr>
            <a:r>
              <a:rPr lang="fr-BE" sz="2400" dirty="0" err="1" smtClean="0">
                <a:solidFill>
                  <a:srgbClr val="C25D1B"/>
                </a:solidFill>
              </a:rPr>
              <a:t>Belangrijk</a:t>
            </a:r>
            <a:r>
              <a:rPr lang="fr-BE" sz="2400" dirty="0" smtClean="0">
                <a:solidFill>
                  <a:srgbClr val="C25D1B"/>
                </a:solidFill>
              </a:rPr>
              <a:t> </a:t>
            </a:r>
            <a:r>
              <a:rPr lang="fr-BE" sz="2400" dirty="0" err="1" smtClean="0">
                <a:solidFill>
                  <a:srgbClr val="C25D1B"/>
                </a:solidFill>
              </a:rPr>
              <a:t>voor</a:t>
            </a:r>
            <a:r>
              <a:rPr lang="fr-BE" sz="2400" dirty="0" smtClean="0">
                <a:solidFill>
                  <a:srgbClr val="C25D1B"/>
                </a:solidFill>
              </a:rPr>
              <a:t> de </a:t>
            </a:r>
            <a:r>
              <a:rPr lang="fr-BE" sz="2400" dirty="0" err="1" smtClean="0">
                <a:solidFill>
                  <a:srgbClr val="C25D1B"/>
                </a:solidFill>
              </a:rPr>
              <a:t>praktijk</a:t>
            </a:r>
            <a:r>
              <a:rPr lang="fr-BE" sz="2400" dirty="0" smtClean="0">
                <a:solidFill>
                  <a:srgbClr val="C25D1B"/>
                </a:solidFill>
              </a:rPr>
              <a:t> (</a:t>
            </a:r>
            <a:r>
              <a:rPr lang="fr-BE" sz="2400" dirty="0" err="1" smtClean="0">
                <a:solidFill>
                  <a:srgbClr val="C25D1B"/>
                </a:solidFill>
              </a:rPr>
              <a:t>vervolg</a:t>
            </a:r>
            <a:r>
              <a:rPr lang="fr-BE" sz="2400" dirty="0" smtClean="0">
                <a:solidFill>
                  <a:srgbClr val="C25D1B"/>
                </a:solidFill>
              </a:rPr>
              <a:t>)</a:t>
            </a:r>
          </a:p>
          <a:p>
            <a:pPr marL="0" lvl="1">
              <a:defRPr/>
            </a:pPr>
            <a:endParaRPr lang="fr-BE" sz="2400" dirty="0" smtClean="0">
              <a:solidFill>
                <a:srgbClr val="C25D1B"/>
              </a:solidFill>
            </a:endParaRPr>
          </a:p>
          <a:p>
            <a:pPr marL="742950" lvl="1" indent="-285750">
              <a:buFont typeface="Arial" panose="020B0604020202020204" pitchFamily="34" charset="0"/>
              <a:buChar char="•"/>
            </a:pPr>
            <a:r>
              <a:rPr lang="en-US" dirty="0" err="1" smtClean="0">
                <a:solidFill>
                  <a:srgbClr val="303181"/>
                </a:solidFill>
              </a:rPr>
              <a:t>Representatief</a:t>
            </a:r>
            <a:r>
              <a:rPr lang="en-US" dirty="0" smtClean="0">
                <a:solidFill>
                  <a:srgbClr val="303181"/>
                </a:solidFill>
              </a:rPr>
              <a:t> </a:t>
            </a:r>
            <a:r>
              <a:rPr lang="en-US" dirty="0" err="1" smtClean="0">
                <a:solidFill>
                  <a:srgbClr val="303181"/>
                </a:solidFill>
              </a:rPr>
              <a:t>voorbeeld</a:t>
            </a:r>
            <a:r>
              <a:rPr lang="en-US" dirty="0" smtClean="0">
                <a:solidFill>
                  <a:srgbClr val="303181"/>
                </a:solidFill>
              </a:rPr>
              <a:t> (art. 124,§2 WER) </a:t>
            </a:r>
          </a:p>
          <a:p>
            <a:pPr lvl="1"/>
            <a:endParaRPr lang="en-US" dirty="0" smtClean="0">
              <a:solidFill>
                <a:srgbClr val="303181"/>
              </a:solidFill>
            </a:endParaRPr>
          </a:p>
          <a:p>
            <a:pPr marL="742950" lvl="1" indent="-285750">
              <a:buFont typeface="Wingdings" panose="05000000000000000000" pitchFamily="2" charset="2"/>
              <a:buChar char="Ø"/>
            </a:pPr>
            <a:r>
              <a:rPr lang="en-US" dirty="0" err="1" smtClean="0">
                <a:solidFill>
                  <a:srgbClr val="303181"/>
                </a:solidFill>
              </a:rPr>
              <a:t>Kredietbedrag</a:t>
            </a:r>
            <a:r>
              <a:rPr lang="en-US" dirty="0" smtClean="0">
                <a:solidFill>
                  <a:srgbClr val="303181"/>
                </a:solidFill>
              </a:rPr>
              <a:t> en </a:t>
            </a:r>
            <a:r>
              <a:rPr lang="en-US" dirty="0" err="1" smtClean="0">
                <a:solidFill>
                  <a:srgbClr val="303181"/>
                </a:solidFill>
              </a:rPr>
              <a:t>duur</a:t>
            </a:r>
            <a:r>
              <a:rPr lang="en-US" dirty="0" smtClean="0">
                <a:solidFill>
                  <a:srgbClr val="303181"/>
                </a:solidFill>
              </a:rPr>
              <a:t> </a:t>
            </a:r>
            <a:r>
              <a:rPr lang="en-US" dirty="0" err="1" smtClean="0">
                <a:solidFill>
                  <a:srgbClr val="303181"/>
                </a:solidFill>
              </a:rPr>
              <a:t>moeten</a:t>
            </a:r>
            <a:r>
              <a:rPr lang="en-US" i="1" dirty="0" smtClean="0">
                <a:solidFill>
                  <a:srgbClr val="303181"/>
                </a:solidFill>
              </a:rPr>
              <a:t> </a:t>
            </a:r>
            <a:r>
              <a:rPr lang="en-US" i="1" dirty="0" err="1" smtClean="0">
                <a:solidFill>
                  <a:srgbClr val="303181"/>
                </a:solidFill>
              </a:rPr>
              <a:t>representatief</a:t>
            </a:r>
            <a:r>
              <a:rPr lang="en-US" i="1" dirty="0">
                <a:solidFill>
                  <a:srgbClr val="303181"/>
                </a:solidFill>
              </a:rPr>
              <a:t> </a:t>
            </a:r>
            <a:r>
              <a:rPr lang="en-US" dirty="0" err="1" smtClean="0">
                <a:solidFill>
                  <a:srgbClr val="303181"/>
                </a:solidFill>
              </a:rPr>
              <a:t>zijn</a:t>
            </a:r>
            <a:r>
              <a:rPr lang="en-US" dirty="0" smtClean="0">
                <a:solidFill>
                  <a:srgbClr val="303181"/>
                </a:solidFill>
              </a:rPr>
              <a:t> </a:t>
            </a:r>
            <a:r>
              <a:rPr lang="nl-NL" dirty="0">
                <a:solidFill>
                  <a:srgbClr val="303181"/>
                </a:solidFill>
              </a:rPr>
              <a:t>voor de aanbiedingen van de kredietgever of de kredietbemiddelaar, naargelang het soort van kredietovereenkomst waarvoor reclame wordt </a:t>
            </a:r>
            <a:r>
              <a:rPr lang="nl-NL" dirty="0" smtClean="0">
                <a:solidFill>
                  <a:srgbClr val="303181"/>
                </a:solidFill>
              </a:rPr>
              <a:t>gemaakt</a:t>
            </a:r>
          </a:p>
          <a:p>
            <a:pPr lvl="1"/>
            <a:endParaRPr lang="fr-FR" dirty="0">
              <a:solidFill>
                <a:srgbClr val="303181"/>
              </a:solidFill>
            </a:endParaRPr>
          </a:p>
          <a:p>
            <a:pPr marL="742950" lvl="1" indent="-285750">
              <a:buFont typeface="Wingdings" panose="05000000000000000000" pitchFamily="2" charset="2"/>
              <a:buChar char="Ø"/>
            </a:pPr>
            <a:r>
              <a:rPr lang="fr-FR" dirty="0" err="1" smtClean="0">
                <a:solidFill>
                  <a:srgbClr val="303181"/>
                </a:solidFill>
              </a:rPr>
              <a:t>Advies</a:t>
            </a:r>
            <a:r>
              <a:rPr lang="fr-FR" dirty="0" smtClean="0">
                <a:solidFill>
                  <a:srgbClr val="303181"/>
                </a:solidFill>
              </a:rPr>
              <a:t> FOD Economie (</a:t>
            </a:r>
            <a:r>
              <a:rPr lang="fr-FR" dirty="0" err="1" smtClean="0">
                <a:solidFill>
                  <a:srgbClr val="303181"/>
                </a:solidFill>
              </a:rPr>
              <a:t>Geannoteerd</a:t>
            </a:r>
            <a:r>
              <a:rPr lang="fr-FR" dirty="0" smtClean="0">
                <a:solidFill>
                  <a:srgbClr val="303181"/>
                </a:solidFill>
              </a:rPr>
              <a:t> </a:t>
            </a:r>
            <a:r>
              <a:rPr lang="fr-FR" dirty="0" err="1" smtClean="0">
                <a:solidFill>
                  <a:srgbClr val="303181"/>
                </a:solidFill>
              </a:rPr>
              <a:t>Wetboek</a:t>
            </a:r>
            <a:r>
              <a:rPr lang="fr-FR" dirty="0" smtClean="0">
                <a:solidFill>
                  <a:srgbClr val="303181"/>
                </a:solidFill>
              </a:rPr>
              <a:t>) : «</a:t>
            </a:r>
            <a:r>
              <a:rPr lang="fr-FR" dirty="0">
                <a:solidFill>
                  <a:srgbClr val="303181"/>
                </a:solidFill>
              </a:rPr>
              <a:t> </a:t>
            </a:r>
            <a:r>
              <a:rPr lang="nl-NL" dirty="0">
                <a:solidFill>
                  <a:srgbClr val="303181"/>
                </a:solidFill>
              </a:rPr>
              <a:t>Ook voor wat andere kredietkenmerken betreft, zoals de terugbetalingstermijn, de debetrentevoet, enz. moet bijkomend gekeken worden naar wat representatief (het meest voorkomend) is voor het kredietbedrag in het representatieve </a:t>
            </a:r>
            <a:r>
              <a:rPr lang="nl-NL" dirty="0" smtClean="0">
                <a:solidFill>
                  <a:srgbClr val="303181"/>
                </a:solidFill>
              </a:rPr>
              <a:t>voorbeeld</a:t>
            </a:r>
            <a:r>
              <a:rPr lang="fr-FR" dirty="0" smtClean="0">
                <a:solidFill>
                  <a:srgbClr val="303181"/>
                </a:solidFill>
              </a:rPr>
              <a:t> »</a:t>
            </a:r>
            <a:endParaRPr lang="en-US" dirty="0">
              <a:solidFill>
                <a:srgbClr val="303181"/>
              </a:solidFill>
            </a:endParaRPr>
          </a:p>
          <a:p>
            <a:pPr lvl="1"/>
            <a:endParaRPr lang="en-US" dirty="0">
              <a:solidFill>
                <a:srgbClr val="303181"/>
              </a:solidFill>
            </a:endParaRPr>
          </a:p>
          <a:p>
            <a:pPr marL="742950" lvl="1" indent="-285750">
              <a:buFont typeface="Wingdings" panose="05000000000000000000" pitchFamily="2" charset="2"/>
              <a:buChar char="Ø"/>
            </a:pPr>
            <a:endParaRPr lang="en-US" dirty="0">
              <a:solidFill>
                <a:srgbClr val="303181"/>
              </a:solidFill>
            </a:endParaRPr>
          </a:p>
        </p:txBody>
      </p:sp>
      <p:sp>
        <p:nvSpPr>
          <p:cNvPr id="2" name="AutoShape 2" descr="Résultat de recherche d'images pour &quot;rénovatio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ZoneTexte 8"/>
          <p:cNvSpPr txBox="1"/>
          <p:nvPr/>
        </p:nvSpPr>
        <p:spPr>
          <a:xfrm>
            <a:off x="7460455" y="4322921"/>
            <a:ext cx="3924300" cy="2277547"/>
          </a:xfrm>
          <a:prstGeom prst="rect">
            <a:avLst/>
          </a:prstGeom>
          <a:noFill/>
        </p:spPr>
        <p:txBody>
          <a:bodyPr wrap="square" rtlCol="0">
            <a:spAutoFit/>
          </a:bodyPr>
          <a:lstStyle/>
          <a:p>
            <a:pPr marL="628650" lvl="1" indent="-171450">
              <a:buFont typeface="Wingdings" panose="05000000000000000000" pitchFamily="2" charset="2"/>
              <a:buChar char="à"/>
            </a:pPr>
            <a:r>
              <a:rPr lang="fr-FR" sz="1200" i="1" u="sng" dirty="0" err="1">
                <a:solidFill>
                  <a:srgbClr val="303181"/>
                </a:solidFill>
              </a:rPr>
              <a:t>Representatief</a:t>
            </a:r>
            <a:r>
              <a:rPr lang="fr-FR" sz="1200" i="1" u="sng" dirty="0">
                <a:solidFill>
                  <a:srgbClr val="303181"/>
                </a:solidFill>
              </a:rPr>
              <a:t> </a:t>
            </a:r>
            <a:r>
              <a:rPr lang="fr-FR" sz="1200" i="1" u="sng" dirty="0" err="1">
                <a:solidFill>
                  <a:srgbClr val="303181"/>
                </a:solidFill>
              </a:rPr>
              <a:t>voorbeeld</a:t>
            </a:r>
            <a:r>
              <a:rPr lang="fr-FR" sz="1200" i="1" u="sng" dirty="0">
                <a:solidFill>
                  <a:srgbClr val="303181"/>
                </a:solidFill>
              </a:rPr>
              <a:t> </a:t>
            </a:r>
            <a:r>
              <a:rPr lang="fr-FR" sz="1200" i="1" dirty="0">
                <a:solidFill>
                  <a:srgbClr val="303181"/>
                </a:solidFill>
              </a:rPr>
              <a:t>: </a:t>
            </a:r>
            <a:r>
              <a:rPr lang="fr-FR" sz="1600" i="1" dirty="0" err="1">
                <a:solidFill>
                  <a:srgbClr val="303181"/>
                </a:solidFill>
              </a:rPr>
              <a:t>hypothecair</a:t>
            </a:r>
            <a:r>
              <a:rPr lang="fr-FR" sz="1600" i="1" dirty="0">
                <a:solidFill>
                  <a:srgbClr val="303181"/>
                </a:solidFill>
              </a:rPr>
              <a:t> </a:t>
            </a:r>
            <a:r>
              <a:rPr lang="fr-FR" sz="1600" i="1" dirty="0" err="1">
                <a:solidFill>
                  <a:srgbClr val="303181"/>
                </a:solidFill>
              </a:rPr>
              <a:t>krediet</a:t>
            </a:r>
            <a:r>
              <a:rPr lang="fr-FR" sz="1600" i="1" dirty="0">
                <a:solidFill>
                  <a:srgbClr val="303181"/>
                </a:solidFill>
              </a:rPr>
              <a:t> met </a:t>
            </a:r>
            <a:r>
              <a:rPr lang="fr-FR" sz="1600" i="1" dirty="0" err="1">
                <a:solidFill>
                  <a:srgbClr val="303181"/>
                </a:solidFill>
              </a:rPr>
              <a:t>een</a:t>
            </a:r>
            <a:r>
              <a:rPr lang="fr-FR" sz="1600" i="1" dirty="0">
                <a:solidFill>
                  <a:srgbClr val="303181"/>
                </a:solidFill>
              </a:rPr>
              <a:t> </a:t>
            </a:r>
            <a:r>
              <a:rPr lang="fr-FR" sz="1600" i="1" dirty="0" err="1">
                <a:solidFill>
                  <a:srgbClr val="303181"/>
                </a:solidFill>
              </a:rPr>
              <a:t>onroerende</a:t>
            </a:r>
            <a:r>
              <a:rPr lang="fr-FR" sz="1600" i="1" dirty="0">
                <a:solidFill>
                  <a:srgbClr val="303181"/>
                </a:solidFill>
              </a:rPr>
              <a:t> </a:t>
            </a:r>
            <a:r>
              <a:rPr lang="fr-FR" sz="1600" i="1" dirty="0" err="1">
                <a:solidFill>
                  <a:srgbClr val="303181"/>
                </a:solidFill>
              </a:rPr>
              <a:t>bestemming</a:t>
            </a:r>
            <a:r>
              <a:rPr lang="fr-FR" sz="1600" i="1" dirty="0">
                <a:solidFill>
                  <a:srgbClr val="303181"/>
                </a:solidFill>
              </a:rPr>
              <a:t> (</a:t>
            </a:r>
            <a:r>
              <a:rPr lang="fr-FR" sz="1600" i="1" dirty="0" err="1">
                <a:solidFill>
                  <a:srgbClr val="303181"/>
                </a:solidFill>
              </a:rPr>
              <a:t>lening</a:t>
            </a:r>
            <a:r>
              <a:rPr lang="fr-FR" sz="1600" i="1" dirty="0">
                <a:solidFill>
                  <a:srgbClr val="303181"/>
                </a:solidFill>
              </a:rPr>
              <a:t> op </a:t>
            </a:r>
            <a:r>
              <a:rPr lang="fr-FR" sz="1600" i="1" dirty="0" err="1">
                <a:solidFill>
                  <a:srgbClr val="303181"/>
                </a:solidFill>
              </a:rPr>
              <a:t>afbetaling</a:t>
            </a:r>
            <a:r>
              <a:rPr lang="fr-FR" sz="1600" i="1" dirty="0">
                <a:solidFill>
                  <a:srgbClr val="303181"/>
                </a:solidFill>
              </a:rPr>
              <a:t>) </a:t>
            </a:r>
            <a:r>
              <a:rPr lang="fr-FR" sz="1200" i="1" dirty="0" err="1">
                <a:solidFill>
                  <a:srgbClr val="303181"/>
                </a:solidFill>
              </a:rPr>
              <a:t>voor</a:t>
            </a:r>
            <a:r>
              <a:rPr lang="fr-FR" sz="1200" i="1" dirty="0">
                <a:solidFill>
                  <a:srgbClr val="303181"/>
                </a:solidFill>
              </a:rPr>
              <a:t> </a:t>
            </a:r>
            <a:r>
              <a:rPr lang="fr-FR" sz="1200" i="1" dirty="0" err="1">
                <a:solidFill>
                  <a:srgbClr val="303181"/>
                </a:solidFill>
              </a:rPr>
              <a:t>een</a:t>
            </a:r>
            <a:r>
              <a:rPr lang="fr-FR" sz="1200" i="1" dirty="0">
                <a:solidFill>
                  <a:srgbClr val="303181"/>
                </a:solidFill>
              </a:rPr>
              <a:t> </a:t>
            </a:r>
            <a:r>
              <a:rPr lang="fr-FR" sz="1200" i="1" dirty="0" err="1">
                <a:solidFill>
                  <a:srgbClr val="FF0000"/>
                </a:solidFill>
              </a:rPr>
              <a:t>bedrag</a:t>
            </a:r>
            <a:r>
              <a:rPr lang="fr-FR" sz="1200" i="1" dirty="0">
                <a:solidFill>
                  <a:srgbClr val="FF0000"/>
                </a:solidFill>
              </a:rPr>
              <a:t> van 10.001 EUR</a:t>
            </a:r>
            <a:r>
              <a:rPr lang="fr-FR" sz="1200" i="1" dirty="0">
                <a:solidFill>
                  <a:srgbClr val="303181"/>
                </a:solidFill>
              </a:rPr>
              <a:t>:</a:t>
            </a:r>
            <a:br>
              <a:rPr lang="fr-FR" sz="1200" i="1" dirty="0">
                <a:solidFill>
                  <a:srgbClr val="303181"/>
                </a:solidFill>
              </a:rPr>
            </a:br>
            <a:r>
              <a:rPr lang="fr-FR" sz="1600" i="1" dirty="0" err="1">
                <a:solidFill>
                  <a:srgbClr val="FF0000"/>
                </a:solidFill>
              </a:rPr>
              <a:t>Duur</a:t>
            </a:r>
            <a:r>
              <a:rPr lang="fr-FR" sz="1600" i="1" dirty="0">
                <a:solidFill>
                  <a:srgbClr val="FF0000"/>
                </a:solidFill>
              </a:rPr>
              <a:t> van de </a:t>
            </a:r>
            <a:r>
              <a:rPr lang="fr-FR" sz="1600" i="1" dirty="0" err="1">
                <a:solidFill>
                  <a:srgbClr val="FF0000"/>
                </a:solidFill>
              </a:rPr>
              <a:t>lening</a:t>
            </a:r>
            <a:r>
              <a:rPr lang="fr-FR" sz="1600" i="1" dirty="0">
                <a:solidFill>
                  <a:srgbClr val="FF0000"/>
                </a:solidFill>
              </a:rPr>
              <a:t>: 240 </a:t>
            </a:r>
            <a:r>
              <a:rPr lang="fr-FR" sz="1600" i="1" dirty="0" err="1" smtClean="0">
                <a:solidFill>
                  <a:srgbClr val="FF0000"/>
                </a:solidFill>
              </a:rPr>
              <a:t>maanden</a:t>
            </a:r>
            <a:endParaRPr lang="fr-BE" sz="1600" i="1" dirty="0">
              <a:solidFill>
                <a:srgbClr val="FF0000"/>
              </a:solidFill>
            </a:endParaRPr>
          </a:p>
          <a:p>
            <a:pPr lvl="1"/>
            <a:endParaRPr lang="fr-FR" sz="1200" i="1" dirty="0">
              <a:solidFill>
                <a:srgbClr val="FF0000"/>
              </a:solidFill>
            </a:endParaRPr>
          </a:p>
          <a:p>
            <a:pPr marL="628650" lvl="1" indent="-171450">
              <a:buFont typeface="Wingdings" panose="05000000000000000000" pitchFamily="2" charset="2"/>
              <a:buChar char="à"/>
            </a:pPr>
            <a:r>
              <a:rPr lang="nl-NL" sz="1200" dirty="0">
                <a:solidFill>
                  <a:srgbClr val="303181"/>
                </a:solidFill>
              </a:rPr>
              <a:t>Hetzelfde representatieve voorbeeld als hierboven, maar </a:t>
            </a:r>
            <a:r>
              <a:rPr lang="nl-NL" sz="1200" dirty="0" smtClean="0">
                <a:solidFill>
                  <a:srgbClr val="303181"/>
                </a:solidFill>
              </a:rPr>
              <a:t>de </a:t>
            </a:r>
            <a:r>
              <a:rPr lang="nl-NL" sz="1200" dirty="0">
                <a:solidFill>
                  <a:srgbClr val="303181"/>
                </a:solidFill>
              </a:rPr>
              <a:t>gekozen </a:t>
            </a:r>
            <a:r>
              <a:rPr lang="nl-NL" sz="1200" dirty="0" smtClean="0">
                <a:solidFill>
                  <a:srgbClr val="303181"/>
                </a:solidFill>
              </a:rPr>
              <a:t>kredietsoort </a:t>
            </a:r>
            <a:r>
              <a:rPr lang="nl-NL" sz="1200" dirty="0">
                <a:solidFill>
                  <a:srgbClr val="303181"/>
                </a:solidFill>
              </a:rPr>
              <a:t>is alleen beschikbaar voor een bedrag </a:t>
            </a:r>
            <a:r>
              <a:rPr lang="fr-BE" sz="1200" dirty="0" err="1" smtClean="0">
                <a:solidFill>
                  <a:srgbClr val="303181"/>
                </a:solidFill>
              </a:rPr>
              <a:t>vanaf</a:t>
            </a:r>
            <a:r>
              <a:rPr lang="fr-BE" sz="1200" dirty="0" smtClean="0">
                <a:solidFill>
                  <a:srgbClr val="303181"/>
                </a:solidFill>
              </a:rPr>
              <a:t> </a:t>
            </a:r>
            <a:r>
              <a:rPr lang="fr-FR" sz="1200" dirty="0" smtClean="0">
                <a:solidFill>
                  <a:srgbClr val="303181"/>
                </a:solidFill>
              </a:rPr>
              <a:t>100.000 EUR </a:t>
            </a:r>
            <a:endParaRPr lang="fr-FR" sz="1200" dirty="0">
              <a:solidFill>
                <a:srgbClr val="303181"/>
              </a:solidFill>
            </a:endParaRPr>
          </a:p>
          <a:p>
            <a:pPr lvl="1"/>
            <a:endParaRPr lang="fr-FR" dirty="0"/>
          </a:p>
        </p:txBody>
      </p:sp>
      <p:pic>
        <p:nvPicPr>
          <p:cNvPr id="10" name="Image 9" descr="Résultat de recherche d'images pour &quot;point d'interrogation&quo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6766" y="4344141"/>
            <a:ext cx="700088" cy="833471"/>
          </a:xfrm>
          <a:prstGeom prst="rect">
            <a:avLst/>
          </a:prstGeom>
          <a:noFill/>
          <a:ln>
            <a:noFill/>
          </a:ln>
        </p:spPr>
      </p:pic>
      <p:pic>
        <p:nvPicPr>
          <p:cNvPr id="23" name="Picture 2" descr="RÃ©sultat de recherche d'images pour &quot;DOnt's&quo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8659" y="5663387"/>
            <a:ext cx="819150" cy="529744"/>
          </a:xfrm>
          <a:prstGeom prst="rect">
            <a:avLst/>
          </a:prstGeom>
          <a:noFill/>
          <a:extLst/>
        </p:spPr>
      </p:pic>
      <p:sp>
        <p:nvSpPr>
          <p:cNvPr id="12" name="ZoneTexte 11"/>
          <p:cNvSpPr txBox="1"/>
          <p:nvPr/>
        </p:nvSpPr>
        <p:spPr>
          <a:xfrm>
            <a:off x="6734174" y="1053202"/>
            <a:ext cx="3924300" cy="3385542"/>
          </a:xfrm>
          <a:prstGeom prst="rect">
            <a:avLst/>
          </a:prstGeom>
          <a:noFill/>
        </p:spPr>
        <p:txBody>
          <a:bodyPr wrap="square" rtlCol="0">
            <a:spAutoFit/>
          </a:bodyPr>
          <a:lstStyle/>
          <a:p>
            <a:pPr lvl="1"/>
            <a:r>
              <a:rPr lang="fr-FR" sz="1200" i="1" u="sng" dirty="0" err="1" smtClean="0">
                <a:solidFill>
                  <a:srgbClr val="303181"/>
                </a:solidFill>
              </a:rPr>
              <a:t>Representatief</a:t>
            </a:r>
            <a:r>
              <a:rPr lang="fr-FR" sz="1200" i="1" u="sng" dirty="0" smtClean="0">
                <a:solidFill>
                  <a:srgbClr val="303181"/>
                </a:solidFill>
              </a:rPr>
              <a:t> </a:t>
            </a:r>
            <a:r>
              <a:rPr lang="fr-FR" sz="1200" i="1" u="sng" dirty="0" err="1" smtClean="0">
                <a:solidFill>
                  <a:srgbClr val="303181"/>
                </a:solidFill>
              </a:rPr>
              <a:t>voorbeeld</a:t>
            </a:r>
            <a:r>
              <a:rPr lang="fr-FR" sz="1200" i="1" dirty="0" smtClean="0">
                <a:solidFill>
                  <a:srgbClr val="303181"/>
                </a:solidFill>
              </a:rPr>
              <a:t>: </a:t>
            </a:r>
            <a:r>
              <a:rPr lang="fr-FR" sz="1600" i="1" dirty="0" err="1" smtClean="0">
                <a:solidFill>
                  <a:srgbClr val="303181"/>
                </a:solidFill>
              </a:rPr>
              <a:t>hypothecair</a:t>
            </a:r>
            <a:r>
              <a:rPr lang="fr-FR" sz="1600" i="1" dirty="0" smtClean="0">
                <a:solidFill>
                  <a:srgbClr val="303181"/>
                </a:solidFill>
              </a:rPr>
              <a:t> </a:t>
            </a:r>
            <a:r>
              <a:rPr lang="fr-FR" sz="1600" i="1" dirty="0" err="1" smtClean="0">
                <a:solidFill>
                  <a:srgbClr val="303181"/>
                </a:solidFill>
              </a:rPr>
              <a:t>krediet</a:t>
            </a:r>
            <a:r>
              <a:rPr lang="fr-FR" sz="1600" i="1" dirty="0" smtClean="0">
                <a:solidFill>
                  <a:srgbClr val="303181"/>
                </a:solidFill>
              </a:rPr>
              <a:t> met </a:t>
            </a:r>
            <a:r>
              <a:rPr lang="fr-FR" sz="1600" i="1" dirty="0" err="1" smtClean="0">
                <a:solidFill>
                  <a:srgbClr val="303181"/>
                </a:solidFill>
              </a:rPr>
              <a:t>een</a:t>
            </a:r>
            <a:r>
              <a:rPr lang="fr-FR" sz="1600" i="1" dirty="0" smtClean="0">
                <a:solidFill>
                  <a:srgbClr val="303181"/>
                </a:solidFill>
              </a:rPr>
              <a:t> </a:t>
            </a:r>
            <a:r>
              <a:rPr lang="fr-FR" sz="1600" i="1" dirty="0" err="1">
                <a:solidFill>
                  <a:srgbClr val="303181"/>
                </a:solidFill>
              </a:rPr>
              <a:t>onroerende</a:t>
            </a:r>
            <a:r>
              <a:rPr lang="fr-FR" sz="1600" i="1" dirty="0">
                <a:solidFill>
                  <a:srgbClr val="303181"/>
                </a:solidFill>
              </a:rPr>
              <a:t> </a:t>
            </a:r>
            <a:r>
              <a:rPr lang="fr-FR" sz="1600" i="1" dirty="0" err="1">
                <a:solidFill>
                  <a:srgbClr val="303181"/>
                </a:solidFill>
              </a:rPr>
              <a:t>bestemming</a:t>
            </a:r>
            <a:r>
              <a:rPr lang="fr-FR" sz="1600" i="1" dirty="0">
                <a:solidFill>
                  <a:srgbClr val="303181"/>
                </a:solidFill>
              </a:rPr>
              <a:t> </a:t>
            </a:r>
            <a:r>
              <a:rPr lang="fr-FR" sz="1600" i="1" dirty="0" smtClean="0">
                <a:solidFill>
                  <a:srgbClr val="303181"/>
                </a:solidFill>
              </a:rPr>
              <a:t>(</a:t>
            </a:r>
            <a:r>
              <a:rPr lang="fr-FR" sz="1600" i="1" dirty="0" err="1" smtClean="0">
                <a:solidFill>
                  <a:srgbClr val="303181"/>
                </a:solidFill>
              </a:rPr>
              <a:t>lening</a:t>
            </a:r>
            <a:r>
              <a:rPr lang="fr-FR" sz="1600" i="1" dirty="0" smtClean="0">
                <a:solidFill>
                  <a:srgbClr val="303181"/>
                </a:solidFill>
              </a:rPr>
              <a:t> op </a:t>
            </a:r>
            <a:r>
              <a:rPr lang="fr-FR" sz="1600" i="1" dirty="0" err="1" smtClean="0">
                <a:solidFill>
                  <a:srgbClr val="303181"/>
                </a:solidFill>
              </a:rPr>
              <a:t>afbetaling</a:t>
            </a:r>
            <a:r>
              <a:rPr lang="fr-FR" sz="1600" i="1" dirty="0" smtClean="0">
                <a:solidFill>
                  <a:srgbClr val="303181"/>
                </a:solidFill>
              </a:rPr>
              <a:t>) </a:t>
            </a:r>
            <a:r>
              <a:rPr lang="fr-FR" sz="1200" i="1" dirty="0" err="1" smtClean="0">
                <a:solidFill>
                  <a:srgbClr val="303181"/>
                </a:solidFill>
              </a:rPr>
              <a:t>voor</a:t>
            </a:r>
            <a:r>
              <a:rPr lang="fr-FR" sz="1200" i="1" dirty="0" smtClean="0">
                <a:solidFill>
                  <a:srgbClr val="303181"/>
                </a:solidFill>
              </a:rPr>
              <a:t> </a:t>
            </a:r>
            <a:r>
              <a:rPr lang="fr-FR" sz="1200" i="1" dirty="0" err="1" smtClean="0">
                <a:solidFill>
                  <a:srgbClr val="303181"/>
                </a:solidFill>
              </a:rPr>
              <a:t>een</a:t>
            </a:r>
            <a:r>
              <a:rPr lang="fr-FR" sz="1200" i="1" dirty="0" smtClean="0">
                <a:solidFill>
                  <a:srgbClr val="303181"/>
                </a:solidFill>
              </a:rPr>
              <a:t> </a:t>
            </a:r>
            <a:r>
              <a:rPr lang="fr-FR" sz="1200" i="1" dirty="0" err="1" smtClean="0">
                <a:solidFill>
                  <a:srgbClr val="FF0000"/>
                </a:solidFill>
              </a:rPr>
              <a:t>bedrag</a:t>
            </a:r>
            <a:r>
              <a:rPr lang="fr-FR" sz="1200" i="1" dirty="0" smtClean="0">
                <a:solidFill>
                  <a:srgbClr val="FF0000"/>
                </a:solidFill>
              </a:rPr>
              <a:t> van  150.000 </a:t>
            </a:r>
            <a:r>
              <a:rPr lang="fr-FR" sz="1200" i="1" dirty="0">
                <a:solidFill>
                  <a:srgbClr val="FF0000"/>
                </a:solidFill>
              </a:rPr>
              <a:t>EUR</a:t>
            </a:r>
            <a:r>
              <a:rPr lang="fr-FR" sz="1200" i="1" dirty="0">
                <a:solidFill>
                  <a:srgbClr val="303181"/>
                </a:solidFill>
              </a:rPr>
              <a:t>:</a:t>
            </a:r>
            <a:br>
              <a:rPr lang="fr-FR" sz="1200" i="1" dirty="0">
                <a:solidFill>
                  <a:srgbClr val="303181"/>
                </a:solidFill>
              </a:rPr>
            </a:br>
            <a:r>
              <a:rPr lang="fr-FR" sz="1600" i="1" dirty="0" err="1" smtClean="0">
                <a:solidFill>
                  <a:srgbClr val="FF0000"/>
                </a:solidFill>
              </a:rPr>
              <a:t>Duur</a:t>
            </a:r>
            <a:r>
              <a:rPr lang="fr-FR" sz="1600" i="1" dirty="0" smtClean="0">
                <a:solidFill>
                  <a:srgbClr val="FF0000"/>
                </a:solidFill>
              </a:rPr>
              <a:t> van de </a:t>
            </a:r>
            <a:r>
              <a:rPr lang="fr-FR" sz="1600" i="1" dirty="0" err="1" smtClean="0">
                <a:solidFill>
                  <a:srgbClr val="FF0000"/>
                </a:solidFill>
              </a:rPr>
              <a:t>lening</a:t>
            </a:r>
            <a:r>
              <a:rPr lang="fr-FR" sz="1600" i="1" dirty="0" smtClean="0">
                <a:solidFill>
                  <a:srgbClr val="FF0000"/>
                </a:solidFill>
              </a:rPr>
              <a:t>:</a:t>
            </a:r>
            <a:r>
              <a:rPr lang="fr-FR" sz="1600" i="1" dirty="0">
                <a:solidFill>
                  <a:srgbClr val="FF0000"/>
                </a:solidFill>
              </a:rPr>
              <a:t> 240 </a:t>
            </a:r>
            <a:r>
              <a:rPr lang="fr-FR" sz="1600" i="1" dirty="0" err="1" smtClean="0">
                <a:solidFill>
                  <a:srgbClr val="FF0000"/>
                </a:solidFill>
              </a:rPr>
              <a:t>maanden</a:t>
            </a:r>
            <a:r>
              <a:rPr lang="fr-FR" sz="1200" i="1" dirty="0">
                <a:solidFill>
                  <a:srgbClr val="FF0000"/>
                </a:solidFill>
              </a:rPr>
              <a:t/>
            </a:r>
            <a:br>
              <a:rPr lang="fr-FR" sz="1200" i="1" dirty="0">
                <a:solidFill>
                  <a:srgbClr val="FF0000"/>
                </a:solidFill>
              </a:rPr>
            </a:br>
            <a:r>
              <a:rPr lang="fr-FR" sz="1600" i="1" dirty="0" smtClean="0">
                <a:solidFill>
                  <a:srgbClr val="303181"/>
                </a:solidFill>
              </a:rPr>
              <a:t>JKP : </a:t>
            </a:r>
            <a:r>
              <a:rPr lang="fr-FR" sz="1600" i="1" dirty="0">
                <a:solidFill>
                  <a:srgbClr val="303181"/>
                </a:solidFill>
              </a:rPr>
              <a:t>4,22%</a:t>
            </a:r>
            <a:br>
              <a:rPr lang="fr-FR" sz="1600" i="1" dirty="0">
                <a:solidFill>
                  <a:srgbClr val="303181"/>
                </a:solidFill>
              </a:rPr>
            </a:br>
            <a:r>
              <a:rPr lang="fr-FR" sz="1600" i="1" dirty="0" smtClean="0">
                <a:solidFill>
                  <a:srgbClr val="303181"/>
                </a:solidFill>
              </a:rPr>
              <a:t>vaste </a:t>
            </a:r>
            <a:r>
              <a:rPr lang="fr-FR" sz="1200" i="1" dirty="0" err="1">
                <a:solidFill>
                  <a:srgbClr val="303181"/>
                </a:solidFill>
              </a:rPr>
              <a:t>d</a:t>
            </a:r>
            <a:r>
              <a:rPr lang="fr-FR" sz="1200" i="1" dirty="0" err="1" smtClean="0">
                <a:solidFill>
                  <a:srgbClr val="303181"/>
                </a:solidFill>
              </a:rPr>
              <a:t>ebetrente</a:t>
            </a:r>
            <a:r>
              <a:rPr lang="fr-FR" sz="1400" i="1" dirty="0">
                <a:solidFill>
                  <a:srgbClr val="303181"/>
                </a:solidFill>
              </a:rPr>
              <a:t> </a:t>
            </a:r>
            <a:r>
              <a:rPr lang="fr-FR" sz="1400" i="1" dirty="0" smtClean="0">
                <a:solidFill>
                  <a:srgbClr val="303181"/>
                </a:solidFill>
              </a:rPr>
              <a:t> </a:t>
            </a:r>
            <a:r>
              <a:rPr lang="fr-FR" sz="1200" i="1" dirty="0" smtClean="0">
                <a:solidFill>
                  <a:srgbClr val="303181"/>
                </a:solidFill>
              </a:rPr>
              <a:t>: </a:t>
            </a:r>
            <a:r>
              <a:rPr lang="fr-FR" sz="1200" i="1" dirty="0">
                <a:solidFill>
                  <a:srgbClr val="303181"/>
                </a:solidFill>
              </a:rPr>
              <a:t>3,20</a:t>
            </a:r>
            <a:r>
              <a:rPr lang="fr-FR" sz="1200" i="1" dirty="0" smtClean="0">
                <a:solidFill>
                  <a:srgbClr val="303181"/>
                </a:solidFill>
              </a:rPr>
              <a:t>%</a:t>
            </a:r>
          </a:p>
          <a:p>
            <a:pPr lvl="1"/>
            <a:r>
              <a:rPr lang="nl-NL" sz="1200" i="1" dirty="0">
                <a:solidFill>
                  <a:srgbClr val="303181"/>
                </a:solidFill>
              </a:rPr>
              <a:t>T</a:t>
            </a:r>
            <a:r>
              <a:rPr lang="nl-NL" sz="1200" i="1" dirty="0" smtClean="0">
                <a:solidFill>
                  <a:srgbClr val="303181"/>
                </a:solidFill>
              </a:rPr>
              <a:t>otale </a:t>
            </a:r>
            <a:r>
              <a:rPr lang="nl-NL" sz="1200" i="1" dirty="0">
                <a:solidFill>
                  <a:srgbClr val="303181"/>
                </a:solidFill>
              </a:rPr>
              <a:t>kosten van het krediet voor de </a:t>
            </a:r>
            <a:r>
              <a:rPr lang="nl-NL" sz="1200" i="1" dirty="0" smtClean="0">
                <a:solidFill>
                  <a:srgbClr val="303181"/>
                </a:solidFill>
              </a:rPr>
              <a:t>consument : </a:t>
            </a:r>
            <a:r>
              <a:rPr lang="fr-FR" sz="1200" i="1" dirty="0">
                <a:solidFill>
                  <a:srgbClr val="303181"/>
                </a:solidFill>
              </a:rPr>
              <a:t>15.398,92 </a:t>
            </a:r>
            <a:r>
              <a:rPr lang="fr-FR" sz="1200" i="1" dirty="0" smtClean="0">
                <a:solidFill>
                  <a:srgbClr val="303181"/>
                </a:solidFill>
              </a:rPr>
              <a:t>EUR</a:t>
            </a:r>
            <a:r>
              <a:rPr lang="fr-FR" sz="1200" i="1" dirty="0">
                <a:solidFill>
                  <a:srgbClr val="303181"/>
                </a:solidFill>
              </a:rPr>
              <a:t/>
            </a:r>
            <a:br>
              <a:rPr lang="fr-FR" sz="1200" i="1" dirty="0">
                <a:solidFill>
                  <a:srgbClr val="303181"/>
                </a:solidFill>
              </a:rPr>
            </a:br>
            <a:r>
              <a:rPr lang="fr-FR" sz="1200" i="1" dirty="0" err="1" smtClean="0">
                <a:solidFill>
                  <a:srgbClr val="303181"/>
                </a:solidFill>
              </a:rPr>
              <a:t>Maandelijkse</a:t>
            </a:r>
            <a:r>
              <a:rPr lang="fr-FR" sz="1200" i="1" dirty="0" smtClean="0">
                <a:solidFill>
                  <a:srgbClr val="303181"/>
                </a:solidFill>
              </a:rPr>
              <a:t> </a:t>
            </a:r>
            <a:r>
              <a:rPr lang="fr-FR" sz="1200" i="1" dirty="0" err="1" smtClean="0">
                <a:solidFill>
                  <a:srgbClr val="303181"/>
                </a:solidFill>
              </a:rPr>
              <a:t>aflossingen</a:t>
            </a:r>
            <a:r>
              <a:rPr lang="fr-FR" sz="1200" i="1" dirty="0" smtClean="0">
                <a:solidFill>
                  <a:srgbClr val="303181"/>
                </a:solidFill>
              </a:rPr>
              <a:t>: </a:t>
            </a:r>
            <a:r>
              <a:rPr lang="fr-FR" sz="1600" i="1" dirty="0" smtClean="0">
                <a:solidFill>
                  <a:srgbClr val="303181"/>
                </a:solidFill>
              </a:rPr>
              <a:t>907,82 </a:t>
            </a:r>
            <a:r>
              <a:rPr lang="fr-FR" sz="1600" i="1" dirty="0">
                <a:solidFill>
                  <a:srgbClr val="303181"/>
                </a:solidFill>
              </a:rPr>
              <a:t>EUR</a:t>
            </a:r>
            <a:br>
              <a:rPr lang="fr-FR" sz="1600" i="1" dirty="0">
                <a:solidFill>
                  <a:srgbClr val="303181"/>
                </a:solidFill>
              </a:rPr>
            </a:br>
            <a:r>
              <a:rPr lang="fr-FR" sz="1200" i="1" dirty="0" err="1" smtClean="0">
                <a:solidFill>
                  <a:srgbClr val="303181"/>
                </a:solidFill>
              </a:rPr>
              <a:t>Aantal</a:t>
            </a:r>
            <a:r>
              <a:rPr lang="fr-FR" sz="1200" i="1" dirty="0">
                <a:solidFill>
                  <a:srgbClr val="303181"/>
                </a:solidFill>
              </a:rPr>
              <a:t> </a:t>
            </a:r>
            <a:r>
              <a:rPr lang="fr-FR" sz="1200" i="1" dirty="0" err="1" smtClean="0">
                <a:solidFill>
                  <a:srgbClr val="303181"/>
                </a:solidFill>
              </a:rPr>
              <a:t>maandelijkse</a:t>
            </a:r>
            <a:r>
              <a:rPr lang="fr-FR" sz="1200" i="1" dirty="0" smtClean="0">
                <a:solidFill>
                  <a:srgbClr val="303181"/>
                </a:solidFill>
              </a:rPr>
              <a:t> </a:t>
            </a:r>
            <a:r>
              <a:rPr lang="fr-FR" sz="1200" i="1" dirty="0" err="1" smtClean="0">
                <a:solidFill>
                  <a:srgbClr val="303181"/>
                </a:solidFill>
              </a:rPr>
              <a:t>aflossingen</a:t>
            </a:r>
            <a:r>
              <a:rPr lang="fr-FR" sz="1200" i="1" dirty="0" smtClean="0">
                <a:solidFill>
                  <a:srgbClr val="303181"/>
                </a:solidFill>
              </a:rPr>
              <a:t>: </a:t>
            </a:r>
            <a:r>
              <a:rPr lang="fr-FR" sz="1200" i="1" dirty="0">
                <a:solidFill>
                  <a:srgbClr val="303181"/>
                </a:solidFill>
              </a:rPr>
              <a:t>240</a:t>
            </a:r>
            <a:br>
              <a:rPr lang="fr-FR" sz="1200" i="1" dirty="0">
                <a:solidFill>
                  <a:srgbClr val="303181"/>
                </a:solidFill>
              </a:rPr>
            </a:br>
            <a:r>
              <a:rPr lang="fr-FR" sz="1200" i="1" dirty="0" err="1" smtClean="0">
                <a:solidFill>
                  <a:srgbClr val="303181"/>
                </a:solidFill>
              </a:rPr>
              <a:t>Terug</a:t>
            </a:r>
            <a:r>
              <a:rPr lang="fr-FR" sz="1200" i="1" dirty="0" smtClean="0">
                <a:solidFill>
                  <a:srgbClr val="303181"/>
                </a:solidFill>
              </a:rPr>
              <a:t> te </a:t>
            </a:r>
            <a:r>
              <a:rPr lang="fr-FR" sz="1200" i="1" dirty="0" err="1" smtClean="0">
                <a:solidFill>
                  <a:srgbClr val="303181"/>
                </a:solidFill>
              </a:rPr>
              <a:t>betalen</a:t>
            </a:r>
            <a:r>
              <a:rPr lang="fr-FR" sz="1200" i="1" dirty="0" smtClean="0">
                <a:solidFill>
                  <a:srgbClr val="303181"/>
                </a:solidFill>
              </a:rPr>
              <a:t> </a:t>
            </a:r>
            <a:r>
              <a:rPr lang="fr-FR" sz="1200" i="1" dirty="0" err="1" smtClean="0">
                <a:solidFill>
                  <a:srgbClr val="303181"/>
                </a:solidFill>
              </a:rPr>
              <a:t>bedrag</a:t>
            </a:r>
            <a:r>
              <a:rPr lang="fr-FR" sz="1200" i="1" dirty="0" smtClean="0">
                <a:solidFill>
                  <a:srgbClr val="303181"/>
                </a:solidFill>
              </a:rPr>
              <a:t>: 217.876,80 EUR</a:t>
            </a:r>
          </a:p>
          <a:p>
            <a:pPr lvl="1"/>
            <a:endParaRPr lang="fr-BE" dirty="0" smtClean="0">
              <a:solidFill>
                <a:srgbClr val="303181"/>
              </a:solidFill>
              <a:sym typeface="Wingdings" panose="05000000000000000000" pitchFamily="2" charset="2"/>
            </a:endParaRPr>
          </a:p>
          <a:p>
            <a:pPr marL="628650" lvl="1" indent="-171450">
              <a:buFont typeface="Wingdings" panose="05000000000000000000" pitchFamily="2" charset="2"/>
              <a:buChar char="à"/>
            </a:pPr>
            <a:r>
              <a:rPr lang="fr-BE" sz="1200" dirty="0" err="1" smtClean="0">
                <a:solidFill>
                  <a:srgbClr val="303181"/>
                </a:solidFill>
                <a:sym typeface="Wingdings" panose="05000000000000000000" pitchFamily="2" charset="2"/>
              </a:rPr>
              <a:t>Gemiddeld</a:t>
            </a:r>
            <a:r>
              <a:rPr lang="fr-BE" sz="1200" dirty="0" smtClean="0">
                <a:solidFill>
                  <a:srgbClr val="303181"/>
                </a:solidFill>
                <a:sym typeface="Wingdings" panose="05000000000000000000" pitchFamily="2" charset="2"/>
              </a:rPr>
              <a:t> </a:t>
            </a:r>
            <a:r>
              <a:rPr lang="fr-BE" sz="1200" dirty="0" err="1" smtClean="0">
                <a:solidFill>
                  <a:srgbClr val="303181"/>
                </a:solidFill>
                <a:sym typeface="Wingdings" panose="05000000000000000000" pitchFamily="2" charset="2"/>
              </a:rPr>
              <a:t>bedrag</a:t>
            </a:r>
            <a:r>
              <a:rPr lang="fr-BE" sz="1200" dirty="0" smtClean="0">
                <a:solidFill>
                  <a:srgbClr val="303181"/>
                </a:solidFill>
                <a:sym typeface="Wingdings" panose="05000000000000000000" pitchFamily="2" charset="2"/>
              </a:rPr>
              <a:t> en </a:t>
            </a:r>
            <a:r>
              <a:rPr lang="fr-BE" sz="1200" dirty="0" err="1" smtClean="0">
                <a:solidFill>
                  <a:srgbClr val="303181"/>
                </a:solidFill>
                <a:sym typeface="Wingdings" panose="05000000000000000000" pitchFamily="2" charset="2"/>
              </a:rPr>
              <a:t>duur</a:t>
            </a:r>
            <a:r>
              <a:rPr lang="fr-BE" sz="1200" dirty="0" smtClean="0">
                <a:solidFill>
                  <a:srgbClr val="303181"/>
                </a:solidFill>
                <a:sym typeface="Wingdings" panose="05000000000000000000" pitchFamily="2" charset="2"/>
              </a:rPr>
              <a:t> van </a:t>
            </a:r>
            <a:r>
              <a:rPr lang="fr-BE" sz="1200" dirty="0" err="1" smtClean="0">
                <a:solidFill>
                  <a:srgbClr val="303181"/>
                </a:solidFill>
                <a:sym typeface="Wingdings" panose="05000000000000000000" pitchFamily="2" charset="2"/>
              </a:rPr>
              <a:t>hypothecaire</a:t>
            </a:r>
            <a:r>
              <a:rPr lang="fr-BE" sz="1200" dirty="0" smtClean="0">
                <a:solidFill>
                  <a:srgbClr val="303181"/>
                </a:solidFill>
                <a:sym typeface="Wingdings" panose="05000000000000000000" pitchFamily="2" charset="2"/>
              </a:rPr>
              <a:t> </a:t>
            </a:r>
            <a:r>
              <a:rPr lang="fr-BE" sz="1200" dirty="0" err="1" smtClean="0">
                <a:solidFill>
                  <a:srgbClr val="303181"/>
                </a:solidFill>
                <a:sym typeface="Wingdings" panose="05000000000000000000" pitchFamily="2" charset="2"/>
              </a:rPr>
              <a:t>woningleningen</a:t>
            </a:r>
            <a:endParaRPr lang="fr-FR" dirty="0"/>
          </a:p>
        </p:txBody>
      </p:sp>
    </p:spTree>
    <p:extLst>
      <p:ext uri="{BB962C8B-B14F-4D97-AF65-F5344CB8AC3E}">
        <p14:creationId xmlns:p14="http://schemas.microsoft.com/office/powerpoint/2010/main" val="3663682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8610600" y="6356350"/>
            <a:ext cx="2651449" cy="365125"/>
          </a:xfrm>
          <a:prstGeom prst="rect">
            <a:avLst/>
          </a:prstGeom>
        </p:spPr>
        <p:txBody>
          <a:bodyPr/>
          <a:lstStyle/>
          <a:p>
            <a:pPr algn="r"/>
            <a:fld id="{18080B2C-3442-4A09-BECF-3F98DB91164B}" type="slidenum">
              <a:rPr lang="fr-FR" smtClean="0"/>
              <a:pPr algn="r"/>
              <a:t>13</a:t>
            </a:fld>
            <a:endParaRPr lang="fr-FR" dirty="0"/>
          </a:p>
        </p:txBody>
      </p:sp>
      <p:cxnSp>
        <p:nvCxnSpPr>
          <p:cNvPr id="9" name="Connecteur droit 8"/>
          <p:cNvCxnSpPr/>
          <p:nvPr/>
        </p:nvCxnSpPr>
        <p:spPr>
          <a:xfrm>
            <a:off x="3396343" y="653145"/>
            <a:ext cx="5453743" cy="0"/>
          </a:xfrm>
          <a:prstGeom prst="line">
            <a:avLst/>
          </a:prstGeom>
          <a:ln>
            <a:solidFill>
              <a:srgbClr val="C25D1B"/>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p:nvPicPr>
        <p:blipFill rotWithShape="1">
          <a:blip r:embed="rId2">
            <a:extLst>
              <a:ext uri="{28A0092B-C50C-407E-A947-70E740481C1C}">
                <a14:useLocalDpi xmlns:a14="http://schemas.microsoft.com/office/drawing/2010/main" val="0"/>
              </a:ext>
            </a:extLst>
          </a:blip>
          <a:srcRect t="60446" b="26240"/>
          <a:stretch/>
        </p:blipFill>
        <p:spPr>
          <a:xfrm>
            <a:off x="0" y="3970638"/>
            <a:ext cx="12192000" cy="774356"/>
          </a:xfrm>
          <a:prstGeom prst="rect">
            <a:avLst/>
          </a:prstGeom>
        </p:spPr>
      </p:pic>
      <p:sp>
        <p:nvSpPr>
          <p:cNvPr id="12" name="Titre 1"/>
          <p:cNvSpPr txBox="1">
            <a:spLocks/>
          </p:cNvSpPr>
          <p:nvPr/>
        </p:nvSpPr>
        <p:spPr>
          <a:xfrm>
            <a:off x="0" y="2851604"/>
            <a:ext cx="12192000" cy="923282"/>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nSpc>
                <a:spcPct val="90000"/>
              </a:lnSpc>
              <a:spcBef>
                <a:spcPct val="0"/>
              </a:spcBef>
            </a:pPr>
            <a:endParaRPr lang="nl-NL" sz="4400" dirty="0" smtClean="0">
              <a:latin typeface="+mj-lt"/>
              <a:ea typeface="+mj-ea"/>
              <a:cs typeface="+mj-cs"/>
            </a:endParaRPr>
          </a:p>
          <a:p>
            <a:pPr marL="0" lvl="1" algn="ctr">
              <a:lnSpc>
                <a:spcPct val="90000"/>
              </a:lnSpc>
              <a:spcBef>
                <a:spcPct val="0"/>
              </a:spcBef>
            </a:pPr>
            <a:r>
              <a:rPr lang="nl-NL" sz="4400" dirty="0" smtClean="0">
                <a:latin typeface="+mj-lt"/>
                <a:ea typeface="+mj-ea"/>
                <a:cs typeface="+mj-cs"/>
              </a:rPr>
              <a:t>Versterking </a:t>
            </a:r>
            <a:r>
              <a:rPr lang="nl-NL" sz="4400" dirty="0">
                <a:latin typeface="+mj-lt"/>
                <a:ea typeface="+mj-ea"/>
                <a:cs typeface="+mj-cs"/>
              </a:rPr>
              <a:t>van de precontractuele verplichtingen in hoofde van kredietbemiddelaars met betrekking tot </a:t>
            </a:r>
            <a:r>
              <a:rPr lang="nl-NL" sz="4400" dirty="0" smtClean="0">
                <a:latin typeface="+mj-lt"/>
                <a:ea typeface="+mj-ea"/>
                <a:cs typeface="+mj-cs"/>
              </a:rPr>
              <a:t>gelieerd krediet </a:t>
            </a:r>
            <a:r>
              <a:rPr lang="nl-NL" sz="4400" dirty="0">
                <a:latin typeface="+mj-lt"/>
                <a:ea typeface="+mj-ea"/>
                <a:cs typeface="+mj-cs"/>
              </a:rPr>
              <a:t>en herfinanciering</a:t>
            </a:r>
            <a:endParaRPr lang="fr-FR" sz="4400" dirty="0">
              <a:latin typeface="+mj-lt"/>
              <a:ea typeface="+mj-ea"/>
              <a:cs typeface="+mj-cs"/>
            </a:endParaRPr>
          </a:p>
          <a:p>
            <a:pPr algn="ctr"/>
            <a:endParaRPr lang="fr-BE" dirty="0" smtClean="0">
              <a:solidFill>
                <a:srgbClr val="303181"/>
              </a:solidFill>
            </a:endParaRPr>
          </a:p>
          <a:p>
            <a:pPr algn="ctr"/>
            <a:endParaRPr lang="fr-FR" dirty="0"/>
          </a:p>
        </p:txBody>
      </p:sp>
    </p:spTree>
    <p:extLst>
      <p:ext uri="{BB962C8B-B14F-4D97-AF65-F5344CB8AC3E}">
        <p14:creationId xmlns:p14="http://schemas.microsoft.com/office/powerpoint/2010/main" val="3903583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8610600" y="6356350"/>
            <a:ext cx="2651449" cy="365125"/>
          </a:xfrm>
          <a:prstGeom prst="rect">
            <a:avLst/>
          </a:prstGeom>
        </p:spPr>
        <p:txBody>
          <a:bodyPr/>
          <a:lstStyle/>
          <a:p>
            <a:pPr algn="r"/>
            <a:fld id="{18080B2C-3442-4A09-BECF-3F98DB91164B}" type="slidenum">
              <a:rPr lang="fr-FR" smtClean="0"/>
              <a:pPr algn="r"/>
              <a:t>14</a:t>
            </a:fld>
            <a:endParaRPr lang="fr-FR" dirty="0"/>
          </a:p>
        </p:txBody>
      </p:sp>
      <p:sp>
        <p:nvSpPr>
          <p:cNvPr id="11" name="ZoneTexte 10"/>
          <p:cNvSpPr txBox="1"/>
          <p:nvPr/>
        </p:nvSpPr>
        <p:spPr>
          <a:xfrm>
            <a:off x="866775" y="1026950"/>
            <a:ext cx="10296525" cy="6155531"/>
          </a:xfrm>
          <a:prstGeom prst="rect">
            <a:avLst/>
          </a:prstGeom>
          <a:noFill/>
        </p:spPr>
        <p:txBody>
          <a:bodyPr wrap="square" rtlCol="0">
            <a:spAutoFit/>
          </a:bodyPr>
          <a:lstStyle/>
          <a:p>
            <a:pPr marL="0" lvl="1">
              <a:defRPr/>
            </a:pPr>
            <a:r>
              <a:rPr lang="fr-BE" sz="2400" dirty="0" err="1" smtClean="0">
                <a:solidFill>
                  <a:srgbClr val="C25D1B"/>
                </a:solidFill>
              </a:rPr>
              <a:t>Verschillende</a:t>
            </a:r>
            <a:r>
              <a:rPr lang="fr-BE" sz="2400" dirty="0" smtClean="0">
                <a:solidFill>
                  <a:srgbClr val="C25D1B"/>
                </a:solidFill>
              </a:rPr>
              <a:t> </a:t>
            </a:r>
            <a:r>
              <a:rPr lang="nl-NL" sz="2400" dirty="0" smtClean="0">
                <a:solidFill>
                  <a:srgbClr val="C25D1B"/>
                </a:solidFill>
              </a:rPr>
              <a:t>precontractuele </a:t>
            </a:r>
            <a:r>
              <a:rPr lang="nl-NL" sz="2400" dirty="0">
                <a:solidFill>
                  <a:srgbClr val="C25D1B"/>
                </a:solidFill>
              </a:rPr>
              <a:t>verplichtingen </a:t>
            </a:r>
            <a:r>
              <a:rPr lang="nl-NL" sz="2400" dirty="0" smtClean="0">
                <a:solidFill>
                  <a:srgbClr val="C25D1B"/>
                </a:solidFill>
              </a:rPr>
              <a:t>in hoofde van de kredietgever/kredietbemiddelaar</a:t>
            </a:r>
            <a:endParaRPr lang="fr-BE" sz="2400" dirty="0" smtClean="0">
              <a:solidFill>
                <a:srgbClr val="C25D1B"/>
              </a:solidFill>
            </a:endParaRPr>
          </a:p>
          <a:p>
            <a:pPr lvl="1"/>
            <a:endParaRPr lang="fr-BE" altLang="fr-FR" dirty="0" smtClean="0">
              <a:solidFill>
                <a:srgbClr val="303181"/>
              </a:solidFill>
            </a:endParaRPr>
          </a:p>
          <a:p>
            <a:pPr lvl="1"/>
            <a:endParaRPr lang="fr-BE" altLang="fr-FR" dirty="0">
              <a:solidFill>
                <a:srgbClr val="303181"/>
              </a:solidFill>
            </a:endParaRPr>
          </a:p>
          <a:p>
            <a:pPr lvl="1"/>
            <a:endParaRPr lang="fr-BE" altLang="fr-FR" dirty="0" smtClean="0">
              <a:solidFill>
                <a:srgbClr val="303181"/>
              </a:solidFill>
            </a:endParaRPr>
          </a:p>
          <a:p>
            <a:pPr lvl="1"/>
            <a:endParaRPr lang="fr-BE" altLang="fr-FR" dirty="0">
              <a:solidFill>
                <a:srgbClr val="303181"/>
              </a:solidFill>
            </a:endParaRPr>
          </a:p>
          <a:p>
            <a:pPr lvl="1"/>
            <a:endParaRPr lang="fr-BE" altLang="fr-FR" dirty="0" smtClean="0">
              <a:solidFill>
                <a:srgbClr val="303181"/>
              </a:solidFill>
            </a:endParaRPr>
          </a:p>
          <a:p>
            <a:pPr lvl="1"/>
            <a:endParaRPr lang="fr-BE" altLang="fr-FR" dirty="0">
              <a:solidFill>
                <a:srgbClr val="303181"/>
              </a:solidFill>
            </a:endParaRPr>
          </a:p>
          <a:p>
            <a:pPr lvl="1"/>
            <a:endParaRPr lang="fr-BE" altLang="fr-FR" dirty="0" smtClean="0">
              <a:solidFill>
                <a:srgbClr val="303181"/>
              </a:solidFill>
            </a:endParaRPr>
          </a:p>
          <a:p>
            <a:pPr lvl="1"/>
            <a:endParaRPr lang="fr-BE" altLang="fr-FR" dirty="0" smtClean="0">
              <a:solidFill>
                <a:srgbClr val="303181"/>
              </a:solidFill>
            </a:endParaRPr>
          </a:p>
          <a:p>
            <a:pPr lvl="1"/>
            <a:endParaRPr lang="fr-BE" altLang="fr-FR" dirty="0">
              <a:solidFill>
                <a:srgbClr val="303181"/>
              </a:solidFill>
            </a:endParaRPr>
          </a:p>
          <a:p>
            <a:pPr lvl="1"/>
            <a:endParaRPr lang="fr-BE" altLang="fr-FR" dirty="0" smtClean="0">
              <a:solidFill>
                <a:srgbClr val="303181"/>
              </a:solidFill>
            </a:endParaRPr>
          </a:p>
          <a:p>
            <a:pPr lvl="1"/>
            <a:endParaRPr lang="fr-BE" altLang="fr-FR" dirty="0">
              <a:solidFill>
                <a:srgbClr val="303181"/>
              </a:solidFill>
            </a:endParaRPr>
          </a:p>
          <a:p>
            <a:pPr lvl="1"/>
            <a:endParaRPr lang="fr-BE" altLang="fr-FR" dirty="0" smtClean="0">
              <a:solidFill>
                <a:srgbClr val="303181"/>
              </a:solidFill>
            </a:endParaRPr>
          </a:p>
          <a:p>
            <a:pPr lvl="1" defTabSz="1162050"/>
            <a:r>
              <a:rPr lang="fr-BE" altLang="fr-FR" dirty="0" smtClean="0">
                <a:solidFill>
                  <a:srgbClr val="303181"/>
                </a:solidFill>
              </a:rPr>
              <a:t>	</a:t>
            </a:r>
          </a:p>
          <a:p>
            <a:pPr lvl="1" algn="ctr" defTabSz="1162050"/>
            <a:endParaRPr lang="fr-BE" altLang="fr-FR" sz="1400" dirty="0" smtClean="0">
              <a:solidFill>
                <a:srgbClr val="303181"/>
              </a:solidFill>
            </a:endParaRPr>
          </a:p>
          <a:p>
            <a:pPr lvl="1" algn="ctr" defTabSz="1162050"/>
            <a:r>
              <a:rPr lang="nl-NL" altLang="fr-FR" sz="1400" dirty="0">
                <a:solidFill>
                  <a:srgbClr val="303181"/>
                </a:solidFill>
              </a:rPr>
              <a:t>Algemene gedragsnorm (VII.70 en VII.130 </a:t>
            </a:r>
            <a:r>
              <a:rPr lang="nl-NL" altLang="fr-FR" sz="1400" dirty="0" smtClean="0">
                <a:solidFill>
                  <a:srgbClr val="303181"/>
                </a:solidFill>
              </a:rPr>
              <a:t>WER): op een eerlijke, billijke, transparante en professionele wijze optreden</a:t>
            </a:r>
          </a:p>
          <a:p>
            <a:pPr lvl="2" algn="ctr" defTabSz="1162050"/>
            <a:r>
              <a:rPr lang="nl-NL" altLang="fr-FR" sz="1400" dirty="0" smtClean="0">
                <a:solidFill>
                  <a:srgbClr val="303181"/>
                </a:solidFill>
              </a:rPr>
              <a:t>(opstellen van kredietproducten </a:t>
            </a:r>
            <a:r>
              <a:rPr lang="nl-NL" altLang="fr-FR" sz="1400" dirty="0" smtClean="0">
                <a:solidFill>
                  <a:srgbClr val="303181"/>
                </a:solidFill>
                <a:sym typeface="Wingdings" panose="05000000000000000000" pitchFamily="2" charset="2"/>
              </a:rPr>
              <a:t> gedwongen uitvoering van het krediet</a:t>
            </a:r>
            <a:r>
              <a:rPr lang="fr-BE" altLang="fr-FR" sz="1400" dirty="0" smtClean="0">
                <a:solidFill>
                  <a:srgbClr val="303181"/>
                </a:solidFill>
                <a:sym typeface="Wingdings" panose="05000000000000000000" pitchFamily="2" charset="2"/>
              </a:rPr>
              <a:t>)</a:t>
            </a:r>
            <a:r>
              <a:rPr lang="fr-BE" altLang="fr-FR" dirty="0" smtClean="0">
                <a:solidFill>
                  <a:srgbClr val="303181"/>
                </a:solidFill>
                <a:sym typeface="Wingdings" panose="05000000000000000000" pitchFamily="2" charset="2"/>
              </a:rPr>
              <a:t> </a:t>
            </a:r>
            <a:endParaRPr lang="fr-BE" altLang="fr-FR" dirty="0" smtClean="0">
              <a:solidFill>
                <a:srgbClr val="303181"/>
              </a:solidFill>
            </a:endParaRPr>
          </a:p>
          <a:p>
            <a:pPr marL="1200150" lvl="2" indent="-285750">
              <a:buFont typeface="Arial" panose="020B0604020202020204" pitchFamily="34" charset="0"/>
              <a:buChar char="•"/>
            </a:pPr>
            <a:endParaRPr lang="fr-BE" altLang="fr-FR" dirty="0" smtClean="0">
              <a:solidFill>
                <a:srgbClr val="303181"/>
              </a:solidFill>
            </a:endParaRPr>
          </a:p>
          <a:p>
            <a:pPr marL="457200" indent="-457200">
              <a:buFont typeface="+mj-lt"/>
              <a:buAutoNum type="arabicPeriod" startAt="3"/>
            </a:pPr>
            <a:endParaRPr lang="fr-FR" sz="2400" dirty="0" smtClean="0">
              <a:solidFill>
                <a:srgbClr val="C25D1B"/>
              </a:solidFill>
            </a:endParaRPr>
          </a:p>
          <a:p>
            <a:endParaRPr lang="fr-FR" sz="2400" dirty="0" smtClean="0">
              <a:solidFill>
                <a:srgbClr val="C25D1B"/>
              </a:solidFill>
            </a:endParaRPr>
          </a:p>
        </p:txBody>
      </p:sp>
      <p:graphicFrame>
        <p:nvGraphicFramePr>
          <p:cNvPr id="3" name="Diagramme 2"/>
          <p:cNvGraphicFramePr/>
          <p:nvPr>
            <p:extLst>
              <p:ext uri="{D42A27DB-BD31-4B8C-83A1-F6EECF244321}">
                <p14:modId xmlns:p14="http://schemas.microsoft.com/office/powerpoint/2010/main" val="3958907511"/>
              </p:ext>
            </p:extLst>
          </p:nvPr>
        </p:nvGraphicFramePr>
        <p:xfrm>
          <a:off x="1203162" y="1280010"/>
          <a:ext cx="9785674" cy="5462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llipse 4"/>
          <p:cNvSpPr/>
          <p:nvPr/>
        </p:nvSpPr>
        <p:spPr>
          <a:xfrm>
            <a:off x="257174" y="2009774"/>
            <a:ext cx="11677649" cy="45624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12932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8610600" y="6356350"/>
            <a:ext cx="2651449" cy="365125"/>
          </a:xfrm>
          <a:prstGeom prst="rect">
            <a:avLst/>
          </a:prstGeom>
        </p:spPr>
        <p:txBody>
          <a:bodyPr/>
          <a:lstStyle/>
          <a:p>
            <a:pPr algn="r"/>
            <a:fld id="{18080B2C-3442-4A09-BECF-3F98DB91164B}" type="slidenum">
              <a:rPr lang="fr-FR" smtClean="0"/>
              <a:pPr algn="r"/>
              <a:t>15</a:t>
            </a:fld>
            <a:endParaRPr lang="fr-FR" dirty="0"/>
          </a:p>
        </p:txBody>
      </p:sp>
      <p:sp>
        <p:nvSpPr>
          <p:cNvPr id="11" name="ZoneTexte 10"/>
          <p:cNvSpPr txBox="1"/>
          <p:nvPr/>
        </p:nvSpPr>
        <p:spPr>
          <a:xfrm>
            <a:off x="1057275" y="998375"/>
            <a:ext cx="10296525" cy="6555641"/>
          </a:xfrm>
          <a:prstGeom prst="rect">
            <a:avLst/>
          </a:prstGeom>
          <a:noFill/>
        </p:spPr>
        <p:txBody>
          <a:bodyPr wrap="square" rtlCol="0">
            <a:spAutoFit/>
          </a:bodyPr>
          <a:lstStyle/>
          <a:p>
            <a:pPr marL="0" lvl="1">
              <a:defRPr/>
            </a:pPr>
            <a:r>
              <a:rPr lang="fr-BE" sz="2400" dirty="0" err="1" smtClean="0">
                <a:solidFill>
                  <a:srgbClr val="C25D1B"/>
                </a:solidFill>
              </a:rPr>
              <a:t>Gelieerde</a:t>
            </a:r>
            <a:r>
              <a:rPr lang="fr-BE" sz="2400" dirty="0" smtClean="0">
                <a:solidFill>
                  <a:srgbClr val="C25D1B"/>
                </a:solidFill>
              </a:rPr>
              <a:t> </a:t>
            </a:r>
            <a:r>
              <a:rPr lang="fr-FR" sz="2400" dirty="0" err="1" smtClean="0">
                <a:solidFill>
                  <a:srgbClr val="C25D1B"/>
                </a:solidFill>
              </a:rPr>
              <a:t>kredietovereenkomst</a:t>
            </a:r>
            <a:r>
              <a:rPr lang="fr-BE" sz="2400" dirty="0" smtClean="0">
                <a:solidFill>
                  <a:srgbClr val="C25D1B"/>
                </a:solidFill>
              </a:rPr>
              <a:t> – </a:t>
            </a:r>
            <a:r>
              <a:rPr lang="fr-BE" sz="2400" dirty="0" err="1" smtClean="0">
                <a:solidFill>
                  <a:srgbClr val="C25D1B"/>
                </a:solidFill>
              </a:rPr>
              <a:t>begrip</a:t>
            </a:r>
            <a:r>
              <a:rPr lang="fr-BE" sz="2400" dirty="0" smtClean="0">
                <a:solidFill>
                  <a:srgbClr val="C25D1B"/>
                </a:solidFill>
              </a:rPr>
              <a:t> (</a:t>
            </a:r>
            <a:r>
              <a:rPr lang="fr-BE" altLang="fr-FR" sz="2400" dirty="0" smtClean="0">
                <a:solidFill>
                  <a:srgbClr val="C25D1B"/>
                </a:solidFill>
              </a:rPr>
              <a:t>art</a:t>
            </a:r>
            <a:r>
              <a:rPr lang="fr-BE" altLang="fr-FR" sz="2400" dirty="0">
                <a:solidFill>
                  <a:srgbClr val="C25D1B"/>
                </a:solidFill>
              </a:rPr>
              <a:t>. I.9, </a:t>
            </a:r>
            <a:r>
              <a:rPr lang="fr-BE" altLang="fr-FR" sz="2400" dirty="0" smtClean="0">
                <a:solidFill>
                  <a:srgbClr val="C25D1B"/>
                </a:solidFill>
              </a:rPr>
              <a:t>64°WER)</a:t>
            </a:r>
            <a:endParaRPr lang="fr-BE" altLang="fr-FR" dirty="0">
              <a:solidFill>
                <a:srgbClr val="4C565A"/>
              </a:solidFill>
            </a:endParaRPr>
          </a:p>
          <a:p>
            <a:pPr indent="-374650">
              <a:defRPr/>
            </a:pPr>
            <a:r>
              <a:rPr lang="fr-FR" sz="1200" dirty="0">
                <a:solidFill>
                  <a:srgbClr val="303181"/>
                </a:solidFill>
              </a:rPr>
              <a:t>« </a:t>
            </a:r>
            <a:r>
              <a:rPr lang="nl-NL" sz="1200" i="1" dirty="0" smtClean="0">
                <a:solidFill>
                  <a:srgbClr val="303181"/>
                </a:solidFill>
              </a:rPr>
              <a:t>Een </a:t>
            </a:r>
            <a:r>
              <a:rPr lang="nl-NL" sz="1200" i="1" dirty="0">
                <a:solidFill>
                  <a:srgbClr val="303181"/>
                </a:solidFill>
              </a:rPr>
              <a:t>kredietovereenkomst waarbij geldt dat :</a:t>
            </a:r>
            <a:br>
              <a:rPr lang="nl-NL" sz="1200" i="1" dirty="0">
                <a:solidFill>
                  <a:srgbClr val="303181"/>
                </a:solidFill>
              </a:rPr>
            </a:br>
            <a:r>
              <a:rPr lang="nl-NL" sz="1200" i="1" dirty="0">
                <a:solidFill>
                  <a:srgbClr val="303181"/>
                </a:solidFill>
              </a:rPr>
              <a:t>   a) het betreffende krediet uitsluitend dient ter financiering van een overeenkomst voor het verwerven van een bepaald goed of de verrichting van een bepaalde dienst, en</a:t>
            </a:r>
            <a:br>
              <a:rPr lang="nl-NL" sz="1200" i="1" dirty="0">
                <a:solidFill>
                  <a:srgbClr val="303181"/>
                </a:solidFill>
              </a:rPr>
            </a:br>
            <a:r>
              <a:rPr lang="nl-NL" sz="1200" i="1" dirty="0">
                <a:solidFill>
                  <a:srgbClr val="303181"/>
                </a:solidFill>
              </a:rPr>
              <a:t>   b) die twee overeenkomsten objectief gezien een commerciële eenheid vormen. Een commerciële eenheid wordt geacht te bestaan indien de leverancier of de dienstenaanbieder zelf het krediet van de consument financiert of, in het geval van financiering door een derde, indien de kredietgever bij het voorbereiden of sluiten van de kredietovereenkomst gebruik maakt van de diensten van de leverancier of dienstenaanbieder, dan wel indien bepaalde goederen of de levering van een bepaalde dienst uitdrukkelijk worden vermeld in de </a:t>
            </a:r>
            <a:r>
              <a:rPr lang="nl-NL" sz="1200" i="1" dirty="0" smtClean="0">
                <a:solidFill>
                  <a:srgbClr val="303181"/>
                </a:solidFill>
              </a:rPr>
              <a:t>kredietovereenkomst</a:t>
            </a:r>
            <a:r>
              <a:rPr lang="fr-FR" sz="1200" dirty="0">
                <a:solidFill>
                  <a:srgbClr val="303181"/>
                </a:solidFill>
              </a:rPr>
              <a:t> » </a:t>
            </a:r>
            <a:endParaRPr lang="nl-NL" sz="1200" i="1" dirty="0" smtClean="0">
              <a:solidFill>
                <a:srgbClr val="303181"/>
              </a:solidFill>
            </a:endParaRPr>
          </a:p>
          <a:p>
            <a:pPr indent="-374650">
              <a:defRPr/>
            </a:pPr>
            <a:endParaRPr lang="fr-FR" altLang="fr-FR" sz="1200" i="1" dirty="0">
              <a:solidFill>
                <a:srgbClr val="303181"/>
              </a:solidFill>
              <a:sym typeface="Wingdings" panose="05000000000000000000" pitchFamily="2" charset="2"/>
            </a:endParaRPr>
          </a:p>
          <a:p>
            <a:pPr marL="742950" lvl="1" indent="-285750">
              <a:buFont typeface="Arial" panose="020B0604020202020204" pitchFamily="34" charset="0"/>
              <a:buChar char="•"/>
            </a:pPr>
            <a:r>
              <a:rPr lang="fr-FR" altLang="fr-FR" dirty="0" err="1" smtClean="0">
                <a:solidFill>
                  <a:srgbClr val="303181"/>
                </a:solidFill>
                <a:sym typeface="Wingdings" panose="05000000000000000000" pitchFamily="2" charset="2"/>
              </a:rPr>
              <a:t>Cumulatieve</a:t>
            </a:r>
            <a:r>
              <a:rPr lang="fr-FR" altLang="fr-FR" dirty="0" smtClean="0">
                <a:solidFill>
                  <a:srgbClr val="303181"/>
                </a:solidFill>
                <a:sym typeface="Wingdings" panose="05000000000000000000" pitchFamily="2" charset="2"/>
              </a:rPr>
              <a:t> </a:t>
            </a:r>
            <a:r>
              <a:rPr lang="fr-FR" altLang="fr-FR" dirty="0" err="1" smtClean="0">
                <a:solidFill>
                  <a:srgbClr val="303181"/>
                </a:solidFill>
                <a:sym typeface="Wingdings" panose="05000000000000000000" pitchFamily="2" charset="2"/>
              </a:rPr>
              <a:t>voorwaarden</a:t>
            </a:r>
            <a:r>
              <a:rPr lang="fr-FR" altLang="fr-FR" dirty="0" smtClean="0">
                <a:solidFill>
                  <a:srgbClr val="303181"/>
                </a:solidFill>
                <a:sym typeface="Wingdings" panose="05000000000000000000" pitchFamily="2" charset="2"/>
              </a:rPr>
              <a:t> : </a:t>
            </a:r>
            <a:r>
              <a:rPr lang="nl-NL" altLang="fr-FR" dirty="0">
                <a:solidFill>
                  <a:srgbClr val="303181"/>
                </a:solidFill>
                <a:sym typeface="Wingdings" panose="05000000000000000000" pitchFamily="2" charset="2"/>
              </a:rPr>
              <a:t>het krediet wordt</a:t>
            </a:r>
            <a:r>
              <a:rPr lang="nl-NL" altLang="fr-FR" i="1" dirty="0">
                <a:solidFill>
                  <a:srgbClr val="303181"/>
                </a:solidFill>
                <a:sym typeface="Wingdings" panose="05000000000000000000" pitchFamily="2" charset="2"/>
              </a:rPr>
              <a:t> uitsluitend </a:t>
            </a:r>
            <a:r>
              <a:rPr lang="nl-NL" altLang="fr-FR" dirty="0">
                <a:solidFill>
                  <a:srgbClr val="303181"/>
                </a:solidFill>
                <a:sym typeface="Wingdings" panose="05000000000000000000" pitchFamily="2" charset="2"/>
              </a:rPr>
              <a:t>gebruikt voor de financiering van een bepaald goed of een bepaalde dienst </a:t>
            </a:r>
            <a:r>
              <a:rPr lang="nl-NL" altLang="fr-FR" u="sng" dirty="0">
                <a:solidFill>
                  <a:srgbClr val="303181"/>
                </a:solidFill>
                <a:sym typeface="Wingdings" panose="05000000000000000000" pitchFamily="2" charset="2"/>
              </a:rPr>
              <a:t>en</a:t>
            </a:r>
            <a:r>
              <a:rPr lang="nl-NL" altLang="fr-FR" dirty="0">
                <a:solidFill>
                  <a:srgbClr val="303181"/>
                </a:solidFill>
                <a:sym typeface="Wingdings" panose="05000000000000000000" pitchFamily="2" charset="2"/>
              </a:rPr>
              <a:t> de verkoop vormt met het krediet een </a:t>
            </a:r>
            <a:r>
              <a:rPr lang="nl-NL" i="1" dirty="0">
                <a:solidFill>
                  <a:srgbClr val="303181"/>
                </a:solidFill>
              </a:rPr>
              <a:t>commerciële </a:t>
            </a:r>
            <a:r>
              <a:rPr lang="nl-NL" i="1" dirty="0" smtClean="0">
                <a:solidFill>
                  <a:srgbClr val="303181"/>
                </a:solidFill>
              </a:rPr>
              <a:t>eenheid</a:t>
            </a:r>
            <a:endParaRPr lang="fr-FR" altLang="fr-FR" dirty="0">
              <a:solidFill>
                <a:srgbClr val="303181"/>
              </a:solidFill>
              <a:sym typeface="Wingdings" panose="05000000000000000000" pitchFamily="2" charset="2"/>
            </a:endParaRPr>
          </a:p>
          <a:p>
            <a:pPr marL="742950" lvl="1" indent="-285750">
              <a:buFont typeface="Arial" panose="020B0604020202020204" pitchFamily="34" charset="0"/>
              <a:buChar char="•"/>
            </a:pPr>
            <a:r>
              <a:rPr lang="fr-BE" altLang="fr-FR" dirty="0" err="1" smtClean="0">
                <a:solidFill>
                  <a:srgbClr val="303181"/>
                </a:solidFill>
                <a:sym typeface="Wingdings" panose="05000000000000000000" pitchFamily="2" charset="2"/>
              </a:rPr>
              <a:t>Commerciële</a:t>
            </a:r>
            <a:r>
              <a:rPr lang="fr-BE" altLang="fr-FR" dirty="0" smtClean="0">
                <a:solidFill>
                  <a:srgbClr val="303181"/>
                </a:solidFill>
                <a:sym typeface="Wingdings" panose="05000000000000000000" pitchFamily="2" charset="2"/>
              </a:rPr>
              <a:t> </a:t>
            </a:r>
            <a:r>
              <a:rPr lang="fr-BE" altLang="fr-FR" dirty="0" err="1" smtClean="0">
                <a:solidFill>
                  <a:srgbClr val="303181"/>
                </a:solidFill>
                <a:sym typeface="Wingdings" panose="05000000000000000000" pitchFamily="2" charset="2"/>
              </a:rPr>
              <a:t>eenheid</a:t>
            </a:r>
            <a:r>
              <a:rPr lang="fr-BE" altLang="fr-FR" dirty="0" smtClean="0">
                <a:solidFill>
                  <a:srgbClr val="303181"/>
                </a:solidFill>
                <a:sym typeface="Wingdings" panose="05000000000000000000" pitchFamily="2" charset="2"/>
              </a:rPr>
              <a:t> (3 </a:t>
            </a:r>
            <a:r>
              <a:rPr lang="fr-BE" altLang="fr-FR" dirty="0" err="1" smtClean="0">
                <a:solidFill>
                  <a:srgbClr val="303181"/>
                </a:solidFill>
                <a:sym typeface="Wingdings" panose="05000000000000000000" pitchFamily="2" charset="2"/>
              </a:rPr>
              <a:t>soorten</a:t>
            </a:r>
            <a:r>
              <a:rPr lang="fr-BE" altLang="fr-FR" dirty="0" smtClean="0">
                <a:solidFill>
                  <a:srgbClr val="303181"/>
                </a:solidFill>
                <a:sym typeface="Wingdings" panose="05000000000000000000" pitchFamily="2" charset="2"/>
              </a:rPr>
              <a:t>) </a:t>
            </a:r>
            <a:r>
              <a:rPr lang="fr-BE" altLang="fr-FR" dirty="0">
                <a:solidFill>
                  <a:srgbClr val="303181"/>
                </a:solidFill>
                <a:sym typeface="Wingdings" panose="05000000000000000000" pitchFamily="2" charset="2"/>
              </a:rPr>
              <a:t>:</a:t>
            </a:r>
          </a:p>
          <a:p>
            <a:pPr indent="-374650" algn="just">
              <a:buFont typeface="Wingdings" panose="05000000000000000000" pitchFamily="2" charset="2"/>
              <a:buChar char="è"/>
              <a:defRPr/>
            </a:pPr>
            <a:endParaRPr lang="fr-BE" altLang="fr-FR" sz="900" dirty="0">
              <a:solidFill>
                <a:srgbClr val="303181"/>
              </a:solidFill>
              <a:sym typeface="Wingdings" panose="05000000000000000000" pitchFamily="2" charset="2"/>
            </a:endParaRPr>
          </a:p>
          <a:p>
            <a:pPr marL="1200150" lvl="2" indent="-285750">
              <a:buFont typeface="Arial" panose="020B0604020202020204" pitchFamily="34" charset="0"/>
              <a:buChar char="•"/>
            </a:pPr>
            <a:r>
              <a:rPr lang="nl-NL" altLang="fr-FR" dirty="0">
                <a:solidFill>
                  <a:srgbClr val="303181"/>
                </a:solidFill>
                <a:sym typeface="Wingdings" panose="05000000000000000000" pitchFamily="2" charset="2"/>
              </a:rPr>
              <a:t>de verkoper financiert het krediet zelf </a:t>
            </a:r>
            <a:endParaRPr lang="nl-NL" altLang="fr-FR" dirty="0" smtClean="0">
              <a:solidFill>
                <a:srgbClr val="303181"/>
              </a:solidFill>
              <a:sym typeface="Wingdings" panose="05000000000000000000" pitchFamily="2" charset="2"/>
            </a:endParaRPr>
          </a:p>
          <a:p>
            <a:pPr marL="1200150" lvl="2" indent="-285750">
              <a:buFont typeface="Arial" panose="020B0604020202020204" pitchFamily="34" charset="0"/>
              <a:buChar char="•"/>
            </a:pPr>
            <a:r>
              <a:rPr lang="nl-NL" altLang="fr-FR" dirty="0">
                <a:solidFill>
                  <a:srgbClr val="303181"/>
                </a:solidFill>
                <a:sym typeface="Wingdings" panose="05000000000000000000" pitchFamily="2" charset="2"/>
              </a:rPr>
              <a:t>de kredietgever </a:t>
            </a:r>
            <a:r>
              <a:rPr lang="nl-NL" altLang="fr-FR" dirty="0" smtClean="0">
                <a:solidFill>
                  <a:srgbClr val="303181"/>
                </a:solidFill>
                <a:sym typeface="Wingdings" panose="05000000000000000000" pitchFamily="2" charset="2"/>
              </a:rPr>
              <a:t>doet beroep op de </a:t>
            </a:r>
            <a:r>
              <a:rPr lang="nl-NL" altLang="fr-FR" dirty="0">
                <a:solidFill>
                  <a:srgbClr val="303181"/>
                </a:solidFill>
                <a:sym typeface="Wingdings" panose="05000000000000000000" pitchFamily="2" charset="2"/>
              </a:rPr>
              <a:t>diensten van de verkoper </a:t>
            </a:r>
            <a:r>
              <a:rPr lang="nl-NL" altLang="fr-FR" dirty="0" smtClean="0">
                <a:solidFill>
                  <a:srgbClr val="303181"/>
                </a:solidFill>
                <a:sym typeface="Wingdings" panose="05000000000000000000" pitchFamily="2" charset="2"/>
              </a:rPr>
              <a:t>voor </a:t>
            </a:r>
            <a:r>
              <a:rPr lang="nl-NL" altLang="fr-FR" dirty="0">
                <a:solidFill>
                  <a:srgbClr val="303181"/>
                </a:solidFill>
                <a:sym typeface="Wingdings" panose="05000000000000000000" pitchFamily="2" charset="2"/>
              </a:rPr>
              <a:t>het sluiten of voorbereiden van de </a:t>
            </a:r>
            <a:r>
              <a:rPr lang="nl-NL" altLang="fr-FR" dirty="0" smtClean="0">
                <a:solidFill>
                  <a:srgbClr val="303181"/>
                </a:solidFill>
                <a:sym typeface="Wingdings" panose="05000000000000000000" pitchFamily="2" charset="2"/>
              </a:rPr>
              <a:t>kredietovereenkomst (verkoper is bemiddelaar)</a:t>
            </a:r>
          </a:p>
          <a:p>
            <a:pPr marL="1200150" lvl="2" indent="-285750">
              <a:buFont typeface="Arial" panose="020B0604020202020204" pitchFamily="34" charset="0"/>
              <a:buChar char="•"/>
            </a:pPr>
            <a:r>
              <a:rPr lang="nl-NL" altLang="fr-FR" dirty="0">
                <a:solidFill>
                  <a:srgbClr val="303181"/>
                </a:solidFill>
                <a:sym typeface="Wingdings" panose="05000000000000000000" pitchFamily="2" charset="2"/>
              </a:rPr>
              <a:t>bepaalde goederen of </a:t>
            </a:r>
            <a:r>
              <a:rPr lang="nl-NL" altLang="fr-FR" dirty="0" smtClean="0">
                <a:solidFill>
                  <a:srgbClr val="303181"/>
                </a:solidFill>
                <a:sym typeface="Wingdings" panose="05000000000000000000" pitchFamily="2" charset="2"/>
              </a:rPr>
              <a:t>bepaalde dienst </a:t>
            </a:r>
            <a:r>
              <a:rPr lang="nl-NL" altLang="fr-FR" dirty="0">
                <a:solidFill>
                  <a:srgbClr val="303181"/>
                </a:solidFill>
                <a:sym typeface="Wingdings" panose="05000000000000000000" pitchFamily="2" charset="2"/>
              </a:rPr>
              <a:t>worden specifiek vermeld in de kredietovereenkomst</a:t>
            </a:r>
          </a:p>
          <a:p>
            <a:pPr marL="1657350" lvl="3" indent="-285750">
              <a:buFont typeface="Wingdings" panose="05000000000000000000" pitchFamily="2" charset="2"/>
              <a:buChar char="Ø"/>
            </a:pPr>
            <a:r>
              <a:rPr lang="fr-BE" altLang="fr-FR" dirty="0" smtClean="0">
                <a:solidFill>
                  <a:srgbClr val="303181"/>
                </a:solidFill>
                <a:sym typeface="Wingdings" panose="05000000000000000000" pitchFamily="2" charset="2"/>
              </a:rPr>
              <a:t>FOD Economie : « </a:t>
            </a:r>
            <a:r>
              <a:rPr lang="nl-NL" dirty="0">
                <a:solidFill>
                  <a:srgbClr val="303181"/>
                </a:solidFill>
              </a:rPr>
              <a:t>transformatiewerken </a:t>
            </a:r>
            <a:r>
              <a:rPr lang="fr-FR" dirty="0">
                <a:solidFill>
                  <a:srgbClr val="303181"/>
                </a:solidFill>
              </a:rPr>
              <a:t>»  ≠ « </a:t>
            </a:r>
            <a:r>
              <a:rPr lang="nl-NL" dirty="0">
                <a:solidFill>
                  <a:srgbClr val="303181"/>
                </a:solidFill>
              </a:rPr>
              <a:t>transformatiewerken overeenkomstig de offerte nr. *** , uitgevoerd door onderneming ***, opgemaakt op *** </a:t>
            </a:r>
            <a:r>
              <a:rPr lang="fr-FR" dirty="0" smtClean="0">
                <a:solidFill>
                  <a:srgbClr val="303181"/>
                </a:solidFill>
              </a:rPr>
              <a:t>»</a:t>
            </a:r>
            <a:endParaRPr lang="fr-FR" altLang="fr-FR" dirty="0">
              <a:solidFill>
                <a:srgbClr val="303181"/>
              </a:solidFill>
              <a:sym typeface="Wingdings" panose="05000000000000000000" pitchFamily="2" charset="2"/>
            </a:endParaRPr>
          </a:p>
          <a:p>
            <a:pPr indent="-374650" algn="just">
              <a:buFont typeface="Wingdings" panose="05000000000000000000" pitchFamily="2" charset="2"/>
              <a:buChar char="è"/>
              <a:defRPr/>
            </a:pPr>
            <a:endParaRPr lang="fr-BE" altLang="fr-FR" sz="900" dirty="0">
              <a:solidFill>
                <a:srgbClr val="303181"/>
              </a:solidFill>
              <a:sym typeface="Wingdings" panose="05000000000000000000" pitchFamily="2" charset="2"/>
            </a:endParaRPr>
          </a:p>
          <a:p>
            <a:pPr lvl="1"/>
            <a:endParaRPr lang="fr-FR" altLang="fr-FR" dirty="0" smtClean="0">
              <a:solidFill>
                <a:srgbClr val="303181"/>
              </a:solidFill>
              <a:sym typeface="Wingdings" panose="05000000000000000000" pitchFamily="2" charset="2"/>
            </a:endParaRPr>
          </a:p>
          <a:p>
            <a:pPr marL="1200150" lvl="2" indent="-285750">
              <a:buFont typeface="Arial" panose="020B0604020202020204" pitchFamily="34" charset="0"/>
              <a:buChar char="•"/>
            </a:pPr>
            <a:endParaRPr lang="fr-FR" altLang="fr-FR" dirty="0" smtClean="0">
              <a:solidFill>
                <a:srgbClr val="303181"/>
              </a:solidFill>
              <a:sym typeface="Wingdings" panose="05000000000000000000" pitchFamily="2" charset="2"/>
            </a:endParaRPr>
          </a:p>
          <a:p>
            <a:pPr lvl="1"/>
            <a:endParaRPr lang="fr-FR" altLang="fr-FR" dirty="0" smtClean="0">
              <a:solidFill>
                <a:srgbClr val="303181"/>
              </a:solidFill>
              <a:sym typeface="Wingdings" panose="05000000000000000000" pitchFamily="2" charset="2"/>
            </a:endParaRPr>
          </a:p>
          <a:p>
            <a:pPr lvl="1"/>
            <a:endParaRPr lang="fr-FR" altLang="fr-FR" dirty="0" smtClean="0">
              <a:solidFill>
                <a:srgbClr val="303181"/>
              </a:solidFill>
              <a:sym typeface="Wingdings" panose="05000000000000000000" pitchFamily="2" charset="2"/>
            </a:endParaRPr>
          </a:p>
          <a:p>
            <a:pPr marL="457200" indent="-457200">
              <a:buFont typeface="+mj-lt"/>
              <a:buAutoNum type="arabicPeriod" startAt="3"/>
            </a:pPr>
            <a:endParaRPr lang="fr-FR" sz="2400" dirty="0" smtClean="0">
              <a:solidFill>
                <a:srgbClr val="C25D1B"/>
              </a:solidFill>
            </a:endParaRPr>
          </a:p>
          <a:p>
            <a:endParaRPr lang="fr-FR" sz="2400" dirty="0" smtClean="0">
              <a:solidFill>
                <a:srgbClr val="C25D1B"/>
              </a:solidFill>
            </a:endParaRPr>
          </a:p>
        </p:txBody>
      </p:sp>
    </p:spTree>
    <p:extLst>
      <p:ext uri="{BB962C8B-B14F-4D97-AF65-F5344CB8AC3E}">
        <p14:creationId xmlns:p14="http://schemas.microsoft.com/office/powerpoint/2010/main" val="1251104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8610600" y="6356350"/>
            <a:ext cx="2651449" cy="365125"/>
          </a:xfrm>
          <a:prstGeom prst="rect">
            <a:avLst/>
          </a:prstGeom>
        </p:spPr>
        <p:txBody>
          <a:bodyPr/>
          <a:lstStyle/>
          <a:p>
            <a:pPr algn="r"/>
            <a:fld id="{18080B2C-3442-4A09-BECF-3F98DB91164B}" type="slidenum">
              <a:rPr lang="fr-FR" smtClean="0"/>
              <a:pPr algn="r"/>
              <a:t>16</a:t>
            </a:fld>
            <a:endParaRPr lang="fr-FR" dirty="0"/>
          </a:p>
        </p:txBody>
      </p:sp>
      <p:sp>
        <p:nvSpPr>
          <p:cNvPr id="11" name="ZoneTexte 10"/>
          <p:cNvSpPr txBox="1"/>
          <p:nvPr/>
        </p:nvSpPr>
        <p:spPr>
          <a:xfrm>
            <a:off x="1047750" y="998375"/>
            <a:ext cx="10306050" cy="6432530"/>
          </a:xfrm>
          <a:prstGeom prst="rect">
            <a:avLst/>
          </a:prstGeom>
          <a:noFill/>
        </p:spPr>
        <p:txBody>
          <a:bodyPr wrap="square" rtlCol="0">
            <a:spAutoFit/>
          </a:bodyPr>
          <a:lstStyle/>
          <a:p>
            <a:pPr algn="just"/>
            <a:r>
              <a:rPr lang="fr-BE" sz="2400" dirty="0" err="1" smtClean="0">
                <a:solidFill>
                  <a:srgbClr val="C25D1B"/>
                </a:solidFill>
              </a:rPr>
              <a:t>Rechtspraak</a:t>
            </a:r>
            <a:r>
              <a:rPr lang="fr-BE" sz="2400" dirty="0" smtClean="0">
                <a:solidFill>
                  <a:srgbClr val="C25D1B"/>
                </a:solidFill>
              </a:rPr>
              <a:t> van het Hof van </a:t>
            </a:r>
            <a:r>
              <a:rPr lang="fr-BE" sz="2400" dirty="0" err="1" smtClean="0">
                <a:solidFill>
                  <a:srgbClr val="C25D1B"/>
                </a:solidFill>
              </a:rPr>
              <a:t>cassatie</a:t>
            </a:r>
            <a:r>
              <a:rPr lang="fr-BE" sz="2400" dirty="0" smtClean="0">
                <a:solidFill>
                  <a:srgbClr val="C25D1B"/>
                </a:solidFill>
              </a:rPr>
              <a:t> (28 </a:t>
            </a:r>
            <a:r>
              <a:rPr lang="fr-BE" sz="2400" dirty="0" err="1" smtClean="0">
                <a:solidFill>
                  <a:srgbClr val="C25D1B"/>
                </a:solidFill>
              </a:rPr>
              <a:t>maart</a:t>
            </a:r>
            <a:r>
              <a:rPr lang="fr-BE" sz="2400" dirty="0" smtClean="0">
                <a:solidFill>
                  <a:srgbClr val="C25D1B"/>
                </a:solidFill>
              </a:rPr>
              <a:t> 2019 – </a:t>
            </a:r>
            <a:r>
              <a:rPr lang="fr-BE" sz="2400" dirty="0">
                <a:solidFill>
                  <a:srgbClr val="C25D1B"/>
                </a:solidFill>
              </a:rPr>
              <a:t>Nr. </a:t>
            </a:r>
            <a:r>
              <a:rPr lang="fr-BE" sz="2400" dirty="0" smtClean="0">
                <a:solidFill>
                  <a:srgbClr val="C25D1B"/>
                </a:solidFill>
              </a:rPr>
              <a:t>C. 18.0155.F)</a:t>
            </a:r>
          </a:p>
          <a:p>
            <a:pPr algn="just"/>
            <a:endParaRPr lang="fr-BE" sz="900" dirty="0">
              <a:solidFill>
                <a:srgbClr val="C25D1B"/>
              </a:solidFill>
            </a:endParaRPr>
          </a:p>
          <a:p>
            <a:pPr marL="285750" lvl="0" indent="-285750" algn="just">
              <a:buFont typeface="Arial" panose="020B0604020202020204" pitchFamily="34" charset="0"/>
              <a:buChar char="•"/>
            </a:pPr>
            <a:r>
              <a:rPr lang="fr-BE" dirty="0" err="1" smtClean="0">
                <a:solidFill>
                  <a:srgbClr val="303181"/>
                </a:solidFill>
              </a:rPr>
              <a:t>Vred</a:t>
            </a:r>
            <a:r>
              <a:rPr lang="fr-BE" dirty="0" smtClean="0">
                <a:solidFill>
                  <a:srgbClr val="303181"/>
                </a:solidFill>
              </a:rPr>
              <a:t>. </a:t>
            </a:r>
            <a:r>
              <a:rPr lang="fr-FR" dirty="0" smtClean="0">
                <a:solidFill>
                  <a:srgbClr val="303181"/>
                </a:solidFill>
              </a:rPr>
              <a:t>Lens, </a:t>
            </a:r>
            <a:r>
              <a:rPr lang="fr-FR" dirty="0">
                <a:solidFill>
                  <a:srgbClr val="303181"/>
                </a:solidFill>
              </a:rPr>
              <a:t>16 </a:t>
            </a:r>
            <a:r>
              <a:rPr lang="fr-FR" dirty="0" err="1" smtClean="0">
                <a:solidFill>
                  <a:srgbClr val="303181"/>
                </a:solidFill>
              </a:rPr>
              <a:t>september</a:t>
            </a:r>
            <a:r>
              <a:rPr lang="fr-FR" dirty="0" smtClean="0">
                <a:solidFill>
                  <a:srgbClr val="303181"/>
                </a:solidFill>
              </a:rPr>
              <a:t> </a:t>
            </a:r>
            <a:r>
              <a:rPr lang="fr-FR" dirty="0">
                <a:solidFill>
                  <a:srgbClr val="303181"/>
                </a:solidFill>
              </a:rPr>
              <a:t>2014 : </a:t>
            </a:r>
            <a:r>
              <a:rPr lang="fr-FR" dirty="0" err="1" smtClean="0">
                <a:solidFill>
                  <a:srgbClr val="303181"/>
                </a:solidFill>
              </a:rPr>
              <a:t>weerhoud</a:t>
            </a:r>
            <a:r>
              <a:rPr lang="nl-NL" dirty="0" smtClean="0">
                <a:solidFill>
                  <a:srgbClr val="303181"/>
                </a:solidFill>
              </a:rPr>
              <a:t>t </a:t>
            </a:r>
            <a:r>
              <a:rPr lang="nl-NL" dirty="0">
                <a:solidFill>
                  <a:srgbClr val="303181"/>
                </a:solidFill>
              </a:rPr>
              <a:t>de kwalificatie </a:t>
            </a:r>
            <a:r>
              <a:rPr lang="fr-FR" dirty="0">
                <a:solidFill>
                  <a:srgbClr val="303181"/>
                </a:solidFill>
              </a:rPr>
              <a:t>« </a:t>
            </a:r>
            <a:r>
              <a:rPr lang="nl-NL" dirty="0" smtClean="0">
                <a:solidFill>
                  <a:srgbClr val="303181"/>
                </a:solidFill>
              </a:rPr>
              <a:t>gelieerde kredietovereenkomst</a:t>
            </a:r>
            <a:r>
              <a:rPr lang="fr-FR" dirty="0">
                <a:solidFill>
                  <a:srgbClr val="303181"/>
                </a:solidFill>
              </a:rPr>
              <a:t> »</a:t>
            </a:r>
            <a:r>
              <a:rPr lang="nl-NL" dirty="0" smtClean="0">
                <a:solidFill>
                  <a:srgbClr val="303181"/>
                </a:solidFill>
              </a:rPr>
              <a:t> </a:t>
            </a:r>
            <a:r>
              <a:rPr lang="nl-NL" dirty="0">
                <a:solidFill>
                  <a:srgbClr val="303181"/>
                </a:solidFill>
              </a:rPr>
              <a:t>op basis van elementen buiten de kredietovereenkomst </a:t>
            </a:r>
            <a:r>
              <a:rPr lang="nl-NL" dirty="0" smtClean="0">
                <a:solidFill>
                  <a:srgbClr val="303181"/>
                </a:solidFill>
              </a:rPr>
              <a:t>zelf </a:t>
            </a:r>
            <a:r>
              <a:rPr lang="nl-NL" dirty="0">
                <a:solidFill>
                  <a:srgbClr val="303181"/>
                </a:solidFill>
              </a:rPr>
              <a:t>(de vermelding </a:t>
            </a:r>
            <a:r>
              <a:rPr lang="nl-NL" dirty="0" smtClean="0">
                <a:solidFill>
                  <a:srgbClr val="303181"/>
                </a:solidFill>
              </a:rPr>
              <a:t>‘</a:t>
            </a:r>
            <a:r>
              <a:rPr lang="nl-NL" dirty="0" err="1" smtClean="0">
                <a:solidFill>
                  <a:srgbClr val="303181"/>
                </a:solidFill>
              </a:rPr>
              <a:t>aménagement</a:t>
            </a:r>
            <a:r>
              <a:rPr lang="nl-NL" dirty="0" smtClean="0">
                <a:solidFill>
                  <a:srgbClr val="303181"/>
                </a:solidFill>
              </a:rPr>
              <a:t> maison’ </a:t>
            </a:r>
            <a:r>
              <a:rPr lang="nl-NL" dirty="0">
                <a:solidFill>
                  <a:srgbClr val="303181"/>
                </a:solidFill>
              </a:rPr>
              <a:t>op de </a:t>
            </a:r>
            <a:r>
              <a:rPr lang="nl-NL" dirty="0" smtClean="0">
                <a:solidFill>
                  <a:srgbClr val="303181"/>
                </a:solidFill>
              </a:rPr>
              <a:t>kredietovereenkomst, gekoppeld aan </a:t>
            </a:r>
            <a:r>
              <a:rPr lang="nl-NL" dirty="0">
                <a:solidFill>
                  <a:srgbClr val="303181"/>
                </a:solidFill>
              </a:rPr>
              <a:t>de ontvangst van een </a:t>
            </a:r>
            <a:r>
              <a:rPr lang="nl-NL" dirty="0" smtClean="0">
                <a:solidFill>
                  <a:srgbClr val="303181"/>
                </a:solidFill>
              </a:rPr>
              <a:t>factuur </a:t>
            </a:r>
            <a:r>
              <a:rPr lang="nl-NL" dirty="0">
                <a:solidFill>
                  <a:srgbClr val="303181"/>
                </a:solidFill>
              </a:rPr>
              <a:t>door de </a:t>
            </a:r>
            <a:r>
              <a:rPr lang="nl-NL" dirty="0" smtClean="0">
                <a:solidFill>
                  <a:srgbClr val="303181"/>
                </a:solidFill>
              </a:rPr>
              <a:t>kredietgever, </a:t>
            </a:r>
            <a:r>
              <a:rPr lang="nl-NL" dirty="0">
                <a:solidFill>
                  <a:srgbClr val="303181"/>
                </a:solidFill>
              </a:rPr>
              <a:t>die kennis van </a:t>
            </a:r>
            <a:r>
              <a:rPr lang="nl-NL" dirty="0" smtClean="0">
                <a:solidFill>
                  <a:srgbClr val="303181"/>
                </a:solidFill>
              </a:rPr>
              <a:t>het gefinancierd goed impliceert, is voldoende om de </a:t>
            </a:r>
            <a:r>
              <a:rPr lang="nl-NL" dirty="0">
                <a:solidFill>
                  <a:srgbClr val="303181"/>
                </a:solidFill>
              </a:rPr>
              <a:t>voorwaarde van de vermelding van het </a:t>
            </a:r>
            <a:r>
              <a:rPr lang="nl-NL" dirty="0" smtClean="0">
                <a:solidFill>
                  <a:srgbClr val="303181"/>
                </a:solidFill>
              </a:rPr>
              <a:t>gefinancierde goed in te vullen)</a:t>
            </a:r>
          </a:p>
          <a:p>
            <a:pPr lvl="0" algn="just"/>
            <a:endParaRPr lang="fr-BE" sz="900" dirty="0">
              <a:solidFill>
                <a:srgbClr val="303181"/>
              </a:solidFill>
            </a:endParaRPr>
          </a:p>
          <a:p>
            <a:pPr marL="285750" indent="-285750" algn="just">
              <a:buFont typeface="Arial" panose="020B0604020202020204" pitchFamily="34" charset="0"/>
              <a:buChar char="•"/>
            </a:pPr>
            <a:r>
              <a:rPr lang="fr-BE" dirty="0" smtClean="0">
                <a:solidFill>
                  <a:srgbClr val="303181"/>
                </a:solidFill>
              </a:rPr>
              <a:t>REA </a:t>
            </a:r>
            <a:r>
              <a:rPr lang="fr-BE" dirty="0" err="1" smtClean="0">
                <a:solidFill>
                  <a:srgbClr val="303181"/>
                </a:solidFill>
              </a:rPr>
              <a:t>Henegouwen</a:t>
            </a:r>
            <a:r>
              <a:rPr lang="fr-BE" dirty="0" smtClean="0">
                <a:solidFill>
                  <a:srgbClr val="303181"/>
                </a:solidFill>
              </a:rPr>
              <a:t>, </a:t>
            </a:r>
            <a:r>
              <a:rPr lang="fr-BE" dirty="0" err="1" smtClean="0">
                <a:solidFill>
                  <a:srgbClr val="303181"/>
                </a:solidFill>
              </a:rPr>
              <a:t>afdeling</a:t>
            </a:r>
            <a:r>
              <a:rPr lang="fr-BE" dirty="0" smtClean="0">
                <a:solidFill>
                  <a:srgbClr val="303181"/>
                </a:solidFill>
              </a:rPr>
              <a:t> Bergen, </a:t>
            </a:r>
            <a:r>
              <a:rPr lang="fr-BE" dirty="0">
                <a:solidFill>
                  <a:srgbClr val="303181"/>
                </a:solidFill>
              </a:rPr>
              <a:t>25 </a:t>
            </a:r>
            <a:r>
              <a:rPr lang="fr-BE" dirty="0" err="1" smtClean="0">
                <a:solidFill>
                  <a:srgbClr val="303181"/>
                </a:solidFill>
              </a:rPr>
              <a:t>oktober</a:t>
            </a:r>
            <a:r>
              <a:rPr lang="fr-BE" dirty="0" smtClean="0">
                <a:solidFill>
                  <a:srgbClr val="303181"/>
                </a:solidFill>
              </a:rPr>
              <a:t> 2017 : </a:t>
            </a:r>
            <a:r>
              <a:rPr lang="nl-NL" dirty="0" smtClean="0">
                <a:solidFill>
                  <a:srgbClr val="303181"/>
                </a:solidFill>
              </a:rPr>
              <a:t>De </a:t>
            </a:r>
            <a:r>
              <a:rPr lang="nl-NL" dirty="0">
                <a:solidFill>
                  <a:srgbClr val="303181"/>
                </a:solidFill>
              </a:rPr>
              <a:t>kredietovereenkomst is </a:t>
            </a:r>
            <a:r>
              <a:rPr lang="nl-NL" dirty="0" smtClean="0">
                <a:solidFill>
                  <a:srgbClr val="303181"/>
                </a:solidFill>
              </a:rPr>
              <a:t>een </a:t>
            </a:r>
            <a:r>
              <a:rPr lang="nl-NL" dirty="0">
                <a:solidFill>
                  <a:srgbClr val="303181"/>
                </a:solidFill>
              </a:rPr>
              <a:t>gelieerde </a:t>
            </a:r>
            <a:r>
              <a:rPr lang="nl-NL" dirty="0" smtClean="0">
                <a:solidFill>
                  <a:srgbClr val="303181"/>
                </a:solidFill>
              </a:rPr>
              <a:t>kredietovereenkomst</a:t>
            </a:r>
            <a:r>
              <a:rPr lang="fr-BE" dirty="0" smtClean="0">
                <a:solidFill>
                  <a:srgbClr val="303181"/>
                </a:solidFill>
              </a:rPr>
              <a:t> </a:t>
            </a:r>
            <a:r>
              <a:rPr lang="nl-NL" dirty="0">
                <a:solidFill>
                  <a:srgbClr val="303181"/>
                </a:solidFill>
              </a:rPr>
              <a:t>in de zin van artikel 1.20° van de wet van 12 juni 1991 omdat het krediet gebruikt werd voor de financiering van een </a:t>
            </a:r>
            <a:r>
              <a:rPr lang="fr-BE" dirty="0">
                <a:solidFill>
                  <a:srgbClr val="303181"/>
                </a:solidFill>
              </a:rPr>
              <a:t>« </a:t>
            </a:r>
            <a:r>
              <a:rPr lang="nl-NL" dirty="0" smtClean="0">
                <a:solidFill>
                  <a:srgbClr val="303181"/>
                </a:solidFill>
              </a:rPr>
              <a:t>onbekend </a:t>
            </a:r>
            <a:r>
              <a:rPr lang="nl-NL" dirty="0">
                <a:solidFill>
                  <a:srgbClr val="303181"/>
                </a:solidFill>
              </a:rPr>
              <a:t>maar </a:t>
            </a:r>
            <a:r>
              <a:rPr lang="nl-NL" dirty="0" smtClean="0">
                <a:solidFill>
                  <a:srgbClr val="303181"/>
                </a:solidFill>
              </a:rPr>
              <a:t>bepaalbaar </a:t>
            </a:r>
            <a:r>
              <a:rPr lang="fr-BE" dirty="0" smtClean="0">
                <a:solidFill>
                  <a:srgbClr val="303181"/>
                </a:solidFill>
              </a:rPr>
              <a:t>»</a:t>
            </a:r>
            <a:r>
              <a:rPr lang="nl-NL" dirty="0" smtClean="0">
                <a:solidFill>
                  <a:srgbClr val="303181"/>
                </a:solidFill>
              </a:rPr>
              <a:t> roerend goed; Vonnis houdt </a:t>
            </a:r>
            <a:r>
              <a:rPr lang="nl-NL" dirty="0">
                <a:solidFill>
                  <a:srgbClr val="303181"/>
                </a:solidFill>
              </a:rPr>
              <a:t>rekening </a:t>
            </a:r>
            <a:r>
              <a:rPr lang="nl-NL" dirty="0" smtClean="0">
                <a:solidFill>
                  <a:srgbClr val="303181"/>
                </a:solidFill>
              </a:rPr>
              <a:t>met </a:t>
            </a:r>
            <a:r>
              <a:rPr lang="nl-NL" dirty="0">
                <a:solidFill>
                  <a:srgbClr val="303181"/>
                </a:solidFill>
              </a:rPr>
              <a:t>de </a:t>
            </a:r>
            <a:r>
              <a:rPr lang="nl-NL" dirty="0" smtClean="0">
                <a:solidFill>
                  <a:srgbClr val="303181"/>
                </a:solidFill>
              </a:rPr>
              <a:t>overeenstemming - </a:t>
            </a:r>
            <a:r>
              <a:rPr lang="nl-NL" dirty="0">
                <a:solidFill>
                  <a:srgbClr val="303181"/>
                </a:solidFill>
              </a:rPr>
              <a:t>tot op de cent </a:t>
            </a:r>
            <a:r>
              <a:rPr lang="nl-NL" dirty="0" smtClean="0">
                <a:solidFill>
                  <a:srgbClr val="303181"/>
                </a:solidFill>
              </a:rPr>
              <a:t>nauwkeurig - </a:t>
            </a:r>
            <a:r>
              <a:rPr lang="nl-NL" dirty="0">
                <a:solidFill>
                  <a:srgbClr val="303181"/>
                </a:solidFill>
              </a:rPr>
              <a:t>tussen het kredietbedrag en de koopovereenkomst </a:t>
            </a:r>
            <a:r>
              <a:rPr lang="nl-NL" dirty="0" smtClean="0">
                <a:solidFill>
                  <a:srgbClr val="303181"/>
                </a:solidFill>
              </a:rPr>
              <a:t>+ feit dat </a:t>
            </a:r>
            <a:r>
              <a:rPr lang="nl-NL" dirty="0">
                <a:solidFill>
                  <a:srgbClr val="303181"/>
                </a:solidFill>
              </a:rPr>
              <a:t>de </a:t>
            </a:r>
            <a:r>
              <a:rPr lang="nl-NL" dirty="0" smtClean="0">
                <a:solidFill>
                  <a:srgbClr val="303181"/>
                </a:solidFill>
              </a:rPr>
              <a:t>verkoper betrokken </a:t>
            </a:r>
            <a:r>
              <a:rPr lang="nl-NL" dirty="0">
                <a:solidFill>
                  <a:srgbClr val="303181"/>
                </a:solidFill>
              </a:rPr>
              <a:t>was bij de voorbereiding van het </a:t>
            </a:r>
            <a:r>
              <a:rPr lang="nl-NL" dirty="0" smtClean="0">
                <a:solidFill>
                  <a:srgbClr val="303181"/>
                </a:solidFill>
              </a:rPr>
              <a:t>krediet. </a:t>
            </a:r>
            <a:r>
              <a:rPr lang="nl-NL" dirty="0">
                <a:solidFill>
                  <a:srgbClr val="303181"/>
                </a:solidFill>
              </a:rPr>
              <a:t>Wanneer de kredietgever </a:t>
            </a:r>
            <a:r>
              <a:rPr lang="nl-NL" dirty="0" smtClean="0">
                <a:solidFill>
                  <a:srgbClr val="303181"/>
                </a:solidFill>
              </a:rPr>
              <a:t>kennis heeft dat </a:t>
            </a:r>
            <a:r>
              <a:rPr lang="nl-NL" dirty="0">
                <a:solidFill>
                  <a:srgbClr val="303181"/>
                </a:solidFill>
              </a:rPr>
              <a:t>het krediet bestemd is voor de financiering van de aankoop van een roerend goed of een dienst, is hij </a:t>
            </a:r>
            <a:r>
              <a:rPr lang="nl-NL" b="1" dirty="0">
                <a:solidFill>
                  <a:srgbClr val="303181"/>
                </a:solidFill>
              </a:rPr>
              <a:t>verplicht</a:t>
            </a:r>
            <a:r>
              <a:rPr lang="nl-NL" dirty="0">
                <a:solidFill>
                  <a:srgbClr val="303181"/>
                </a:solidFill>
              </a:rPr>
              <a:t> dit goed of deze dienst in de kredietovereenkomst te vermelden met vermelding van de contante prijs ervan </a:t>
            </a:r>
            <a:r>
              <a:rPr lang="nl-NL" dirty="0">
                <a:solidFill>
                  <a:srgbClr val="303181"/>
                </a:solidFill>
                <a:sym typeface="Wingdings" panose="05000000000000000000" pitchFamily="2" charset="2"/>
              </a:rPr>
              <a:t> </a:t>
            </a:r>
            <a:r>
              <a:rPr lang="nl-NL" dirty="0" err="1">
                <a:solidFill>
                  <a:srgbClr val="303181"/>
                </a:solidFill>
                <a:sym typeface="Wingdings" panose="05000000000000000000" pitchFamily="2" charset="2"/>
              </a:rPr>
              <a:t>annulatie</a:t>
            </a:r>
            <a:r>
              <a:rPr lang="nl-NL" dirty="0">
                <a:solidFill>
                  <a:srgbClr val="303181"/>
                </a:solidFill>
                <a:sym typeface="Wingdings" panose="05000000000000000000" pitchFamily="2" charset="2"/>
              </a:rPr>
              <a:t> van de kredietovereenkomst</a:t>
            </a:r>
          </a:p>
          <a:p>
            <a:pPr algn="just"/>
            <a:endParaRPr lang="nl-NL" sz="1000" dirty="0">
              <a:solidFill>
                <a:srgbClr val="303181"/>
              </a:solidFill>
              <a:sym typeface="Wingdings" panose="05000000000000000000" pitchFamily="2" charset="2"/>
            </a:endParaRPr>
          </a:p>
          <a:p>
            <a:pPr marL="285750" indent="-285750" algn="just">
              <a:buFont typeface="Arial" panose="020B0604020202020204" pitchFamily="34" charset="0"/>
              <a:buChar char="•"/>
            </a:pPr>
            <a:r>
              <a:rPr lang="fr-BE" dirty="0" err="1" smtClean="0">
                <a:solidFill>
                  <a:srgbClr val="303181"/>
                </a:solidFill>
              </a:rPr>
              <a:t>Cassatie</a:t>
            </a:r>
            <a:r>
              <a:rPr lang="fr-BE" dirty="0" smtClean="0">
                <a:solidFill>
                  <a:srgbClr val="303181"/>
                </a:solidFill>
              </a:rPr>
              <a:t> 28 </a:t>
            </a:r>
            <a:r>
              <a:rPr lang="fr-BE" dirty="0" err="1" smtClean="0">
                <a:solidFill>
                  <a:srgbClr val="303181"/>
                </a:solidFill>
              </a:rPr>
              <a:t>maart</a:t>
            </a:r>
            <a:r>
              <a:rPr lang="fr-BE" dirty="0" smtClean="0">
                <a:solidFill>
                  <a:srgbClr val="303181"/>
                </a:solidFill>
              </a:rPr>
              <a:t> 2019 </a:t>
            </a:r>
            <a:r>
              <a:rPr lang="fr-BE" dirty="0">
                <a:solidFill>
                  <a:srgbClr val="303181"/>
                </a:solidFill>
              </a:rPr>
              <a:t>: </a:t>
            </a:r>
            <a:r>
              <a:rPr lang="fr-FR" dirty="0" smtClean="0">
                <a:solidFill>
                  <a:srgbClr val="303181"/>
                </a:solidFill>
              </a:rPr>
              <a:t>« h</a:t>
            </a:r>
            <a:r>
              <a:rPr lang="nl-NL" dirty="0" smtClean="0">
                <a:solidFill>
                  <a:srgbClr val="303181"/>
                </a:solidFill>
              </a:rPr>
              <a:t>et </a:t>
            </a:r>
            <a:r>
              <a:rPr lang="nl-NL" dirty="0">
                <a:solidFill>
                  <a:srgbClr val="303181"/>
                </a:solidFill>
              </a:rPr>
              <a:t>bestreden vonnis, dat overweegt dat "</a:t>
            </a:r>
            <a:r>
              <a:rPr lang="nl-NL" i="1" dirty="0">
                <a:solidFill>
                  <a:srgbClr val="303181"/>
                </a:solidFill>
              </a:rPr>
              <a:t>feitelijk niet is aangetoond dat de bank op de hoogte was van het bestaan van een overeenkomst voor de levering van zonnepanelen</a:t>
            </a:r>
            <a:r>
              <a:rPr lang="nl-NL" dirty="0">
                <a:solidFill>
                  <a:srgbClr val="303181"/>
                </a:solidFill>
              </a:rPr>
              <a:t>" en dat "</a:t>
            </a:r>
            <a:r>
              <a:rPr lang="nl-NL" i="1" dirty="0">
                <a:solidFill>
                  <a:srgbClr val="303181"/>
                </a:solidFill>
              </a:rPr>
              <a:t>de identiteit van de verkoper of dienstverlener door de </a:t>
            </a:r>
            <a:r>
              <a:rPr lang="nl-NL" i="1" dirty="0" smtClean="0">
                <a:solidFill>
                  <a:srgbClr val="303181"/>
                </a:solidFill>
              </a:rPr>
              <a:t>lener </a:t>
            </a:r>
            <a:r>
              <a:rPr lang="nl-NL" i="1" dirty="0">
                <a:solidFill>
                  <a:srgbClr val="303181"/>
                </a:solidFill>
              </a:rPr>
              <a:t>niet gekend was</a:t>
            </a:r>
            <a:r>
              <a:rPr lang="nl-NL" dirty="0">
                <a:solidFill>
                  <a:srgbClr val="303181"/>
                </a:solidFill>
              </a:rPr>
              <a:t>" schendt artikel 1, 20°, Wet Consumentenkrediet wanneer het beslist dat "</a:t>
            </a:r>
            <a:r>
              <a:rPr lang="nl-NL" i="1" dirty="0">
                <a:solidFill>
                  <a:srgbClr val="303181"/>
                </a:solidFill>
              </a:rPr>
              <a:t>de overeenkomst een ‘gelieerde kredietovereenkomst' </a:t>
            </a:r>
            <a:r>
              <a:rPr lang="nl-NL" i="1" dirty="0" smtClean="0">
                <a:solidFill>
                  <a:srgbClr val="303181"/>
                </a:solidFill>
              </a:rPr>
              <a:t>is </a:t>
            </a:r>
            <a:r>
              <a:rPr lang="fr-FR" dirty="0" smtClean="0">
                <a:solidFill>
                  <a:srgbClr val="303181"/>
                </a:solidFill>
              </a:rPr>
              <a:t>»</a:t>
            </a:r>
          </a:p>
          <a:p>
            <a:pPr lvl="0" algn="just"/>
            <a:endParaRPr lang="fr-FR" dirty="0">
              <a:solidFill>
                <a:srgbClr val="303181"/>
              </a:solidFill>
            </a:endParaRPr>
          </a:p>
          <a:p>
            <a:pPr lvl="0" algn="just"/>
            <a:endParaRPr lang="fr-FR" dirty="0" smtClean="0">
              <a:solidFill>
                <a:srgbClr val="303181"/>
              </a:solidFill>
            </a:endParaRPr>
          </a:p>
          <a:p>
            <a:pPr marL="742950" lvl="1" indent="-285750" algn="just">
              <a:buFont typeface="Arial" panose="020B0604020202020204" pitchFamily="34" charset="0"/>
              <a:buChar char="•"/>
            </a:pPr>
            <a:endParaRPr lang="fr-FR" dirty="0">
              <a:solidFill>
                <a:srgbClr val="303181"/>
              </a:solidFill>
            </a:endParaRPr>
          </a:p>
        </p:txBody>
      </p:sp>
    </p:spTree>
    <p:extLst>
      <p:ext uri="{BB962C8B-B14F-4D97-AF65-F5344CB8AC3E}">
        <p14:creationId xmlns:p14="http://schemas.microsoft.com/office/powerpoint/2010/main" val="2520917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8610600" y="6356350"/>
            <a:ext cx="2651449" cy="365125"/>
          </a:xfrm>
          <a:prstGeom prst="rect">
            <a:avLst/>
          </a:prstGeom>
        </p:spPr>
        <p:txBody>
          <a:bodyPr/>
          <a:lstStyle/>
          <a:p>
            <a:pPr algn="r"/>
            <a:fld id="{18080B2C-3442-4A09-BECF-3F98DB91164B}" type="slidenum">
              <a:rPr lang="fr-FR" smtClean="0"/>
              <a:pPr algn="r"/>
              <a:t>17</a:t>
            </a:fld>
            <a:endParaRPr lang="fr-FR" dirty="0"/>
          </a:p>
        </p:txBody>
      </p:sp>
      <p:sp>
        <p:nvSpPr>
          <p:cNvPr id="11" name="ZoneTexte 10"/>
          <p:cNvSpPr txBox="1"/>
          <p:nvPr/>
        </p:nvSpPr>
        <p:spPr>
          <a:xfrm>
            <a:off x="1047750" y="998375"/>
            <a:ext cx="10306050" cy="5955476"/>
          </a:xfrm>
          <a:prstGeom prst="rect">
            <a:avLst/>
          </a:prstGeom>
          <a:noFill/>
        </p:spPr>
        <p:txBody>
          <a:bodyPr wrap="square" rtlCol="0">
            <a:spAutoFit/>
          </a:bodyPr>
          <a:lstStyle/>
          <a:p>
            <a:pPr algn="just"/>
            <a:r>
              <a:rPr lang="fr-BE" sz="2400" dirty="0" err="1">
                <a:solidFill>
                  <a:srgbClr val="C25D1B"/>
                </a:solidFill>
              </a:rPr>
              <a:t>Rechtspraak</a:t>
            </a:r>
            <a:r>
              <a:rPr lang="fr-BE" sz="2400" dirty="0">
                <a:solidFill>
                  <a:srgbClr val="C25D1B"/>
                </a:solidFill>
              </a:rPr>
              <a:t> van het Hof van </a:t>
            </a:r>
            <a:r>
              <a:rPr lang="fr-BE" sz="2400" dirty="0" err="1">
                <a:solidFill>
                  <a:srgbClr val="C25D1B"/>
                </a:solidFill>
              </a:rPr>
              <a:t>cassatie</a:t>
            </a:r>
            <a:r>
              <a:rPr lang="fr-BE" sz="2400" dirty="0">
                <a:solidFill>
                  <a:srgbClr val="C25D1B"/>
                </a:solidFill>
              </a:rPr>
              <a:t> (28 </a:t>
            </a:r>
            <a:r>
              <a:rPr lang="fr-BE" sz="2400" dirty="0" err="1">
                <a:solidFill>
                  <a:srgbClr val="C25D1B"/>
                </a:solidFill>
              </a:rPr>
              <a:t>maart</a:t>
            </a:r>
            <a:r>
              <a:rPr lang="fr-BE" sz="2400" dirty="0">
                <a:solidFill>
                  <a:srgbClr val="C25D1B"/>
                </a:solidFill>
              </a:rPr>
              <a:t> 2019 – Nr. C. 18.0155.F)</a:t>
            </a:r>
          </a:p>
          <a:p>
            <a:pPr algn="just"/>
            <a:r>
              <a:rPr lang="fr-BE" sz="2400" dirty="0" smtClean="0">
                <a:solidFill>
                  <a:srgbClr val="C25D1B"/>
                </a:solidFill>
              </a:rPr>
              <a:t>(</a:t>
            </a:r>
            <a:r>
              <a:rPr lang="fr-BE" sz="2400" dirty="0" err="1" smtClean="0">
                <a:solidFill>
                  <a:srgbClr val="C25D1B"/>
                </a:solidFill>
              </a:rPr>
              <a:t>vervolg</a:t>
            </a:r>
            <a:r>
              <a:rPr lang="fr-BE" sz="2400" dirty="0" smtClean="0">
                <a:solidFill>
                  <a:srgbClr val="C25D1B"/>
                </a:solidFill>
              </a:rPr>
              <a:t>)</a:t>
            </a:r>
          </a:p>
          <a:p>
            <a:pPr algn="just"/>
            <a:endParaRPr lang="fr-BE" sz="900" dirty="0">
              <a:solidFill>
                <a:srgbClr val="C25D1B"/>
              </a:solidFill>
            </a:endParaRPr>
          </a:p>
          <a:p>
            <a:pPr lvl="0" algn="just"/>
            <a:r>
              <a:rPr lang="fr-FR" dirty="0" err="1" smtClean="0">
                <a:solidFill>
                  <a:srgbClr val="303181"/>
                </a:solidFill>
              </a:rPr>
              <a:t>Lessen</a:t>
            </a:r>
            <a:r>
              <a:rPr lang="fr-FR" dirty="0">
                <a:solidFill>
                  <a:srgbClr val="303181"/>
                </a:solidFill>
              </a:rPr>
              <a:t> </a:t>
            </a:r>
            <a:r>
              <a:rPr lang="fr-FR" dirty="0" err="1" smtClean="0">
                <a:solidFill>
                  <a:srgbClr val="303181"/>
                </a:solidFill>
              </a:rPr>
              <a:t>voor</a:t>
            </a:r>
            <a:r>
              <a:rPr lang="fr-FR" dirty="0" smtClean="0">
                <a:solidFill>
                  <a:srgbClr val="303181"/>
                </a:solidFill>
              </a:rPr>
              <a:t> de </a:t>
            </a:r>
            <a:r>
              <a:rPr lang="fr-FR" dirty="0" err="1" smtClean="0">
                <a:solidFill>
                  <a:srgbClr val="303181"/>
                </a:solidFill>
              </a:rPr>
              <a:t>praktijk</a:t>
            </a:r>
            <a:r>
              <a:rPr lang="fr-FR" dirty="0" smtClean="0">
                <a:solidFill>
                  <a:srgbClr val="303181"/>
                </a:solidFill>
              </a:rPr>
              <a:t> </a:t>
            </a:r>
            <a:r>
              <a:rPr lang="fr-FR" dirty="0" err="1" smtClean="0">
                <a:solidFill>
                  <a:srgbClr val="303181"/>
                </a:solidFill>
              </a:rPr>
              <a:t>uit</a:t>
            </a:r>
            <a:r>
              <a:rPr lang="fr-FR" dirty="0" smtClean="0">
                <a:solidFill>
                  <a:srgbClr val="303181"/>
                </a:solidFill>
              </a:rPr>
              <a:t> dit </a:t>
            </a:r>
            <a:r>
              <a:rPr lang="fr-FR" dirty="0" err="1" smtClean="0">
                <a:solidFill>
                  <a:srgbClr val="303181"/>
                </a:solidFill>
              </a:rPr>
              <a:t>cassatie</a:t>
            </a:r>
            <a:r>
              <a:rPr lang="fr-FR" dirty="0" smtClean="0">
                <a:solidFill>
                  <a:srgbClr val="303181"/>
                </a:solidFill>
              </a:rPr>
              <a:t> </a:t>
            </a:r>
            <a:r>
              <a:rPr lang="fr-FR" dirty="0" err="1" smtClean="0">
                <a:solidFill>
                  <a:srgbClr val="303181"/>
                </a:solidFill>
              </a:rPr>
              <a:t>arrest</a:t>
            </a:r>
            <a:r>
              <a:rPr lang="fr-FR" dirty="0" smtClean="0">
                <a:solidFill>
                  <a:srgbClr val="303181"/>
                </a:solidFill>
              </a:rPr>
              <a:t>: </a:t>
            </a:r>
          </a:p>
          <a:p>
            <a:pPr lvl="0" algn="just"/>
            <a:endParaRPr lang="fr-FR" dirty="0">
              <a:solidFill>
                <a:srgbClr val="303181"/>
              </a:solidFill>
            </a:endParaRPr>
          </a:p>
          <a:p>
            <a:pPr marL="285750" lvl="0" indent="-285750" algn="just">
              <a:buFont typeface="Arial" panose="020B0604020202020204" pitchFamily="34" charset="0"/>
              <a:buChar char="•"/>
            </a:pPr>
            <a:r>
              <a:rPr lang="nl-NL" dirty="0">
                <a:solidFill>
                  <a:srgbClr val="303181"/>
                </a:solidFill>
              </a:rPr>
              <a:t>A</a:t>
            </a:r>
            <a:r>
              <a:rPr lang="nl-NL" dirty="0" smtClean="0">
                <a:solidFill>
                  <a:srgbClr val="303181"/>
                </a:solidFill>
              </a:rPr>
              <a:t>an </a:t>
            </a:r>
            <a:r>
              <a:rPr lang="nl-NL" dirty="0">
                <a:solidFill>
                  <a:srgbClr val="303181"/>
                </a:solidFill>
              </a:rPr>
              <a:t>de </a:t>
            </a:r>
            <a:r>
              <a:rPr lang="nl-NL" dirty="0" smtClean="0">
                <a:solidFill>
                  <a:srgbClr val="303181"/>
                </a:solidFill>
              </a:rPr>
              <a:t>commerciële eenheidsvoorwaarde is </a:t>
            </a:r>
            <a:r>
              <a:rPr lang="nl-NL" dirty="0">
                <a:solidFill>
                  <a:srgbClr val="303181"/>
                </a:solidFill>
              </a:rPr>
              <a:t>niet </a:t>
            </a:r>
            <a:r>
              <a:rPr lang="nl-NL" dirty="0" smtClean="0">
                <a:solidFill>
                  <a:srgbClr val="303181"/>
                </a:solidFill>
              </a:rPr>
              <a:t>voldaan </a:t>
            </a:r>
            <a:r>
              <a:rPr lang="nl-NL" dirty="0">
                <a:solidFill>
                  <a:srgbClr val="303181"/>
                </a:solidFill>
              </a:rPr>
              <a:t>wanneer de </a:t>
            </a:r>
            <a:r>
              <a:rPr lang="nl-NL" dirty="0" smtClean="0">
                <a:solidFill>
                  <a:srgbClr val="303181"/>
                </a:solidFill>
              </a:rPr>
              <a:t>verkoper/leverancier  </a:t>
            </a:r>
            <a:r>
              <a:rPr lang="nl-NL" dirty="0">
                <a:solidFill>
                  <a:srgbClr val="303181"/>
                </a:solidFill>
              </a:rPr>
              <a:t>bij de voorbereiding van de </a:t>
            </a:r>
            <a:r>
              <a:rPr lang="nl-NL" dirty="0" smtClean="0">
                <a:solidFill>
                  <a:srgbClr val="303181"/>
                </a:solidFill>
              </a:rPr>
              <a:t>kredietovereenkomst optreedt </a:t>
            </a:r>
            <a:r>
              <a:rPr lang="nl-NL" b="1" dirty="0">
                <a:solidFill>
                  <a:srgbClr val="303181"/>
                </a:solidFill>
              </a:rPr>
              <a:t>zonder </a:t>
            </a:r>
            <a:r>
              <a:rPr lang="nl-NL" b="1" dirty="0" smtClean="0">
                <a:solidFill>
                  <a:srgbClr val="303181"/>
                </a:solidFill>
              </a:rPr>
              <a:t>de kredietgever hiervan kennis heeft</a:t>
            </a:r>
          </a:p>
          <a:p>
            <a:pPr lvl="0" algn="just"/>
            <a:endParaRPr lang="fr-BE" dirty="0" smtClean="0">
              <a:solidFill>
                <a:srgbClr val="303181"/>
              </a:solidFill>
            </a:endParaRPr>
          </a:p>
          <a:p>
            <a:pPr marL="285750" lvl="0" indent="-285750" algn="just">
              <a:buFont typeface="Arial" panose="020B0604020202020204" pitchFamily="34" charset="0"/>
              <a:buChar char="•"/>
            </a:pPr>
            <a:r>
              <a:rPr lang="fr-BE" dirty="0" smtClean="0">
                <a:solidFill>
                  <a:srgbClr val="303181"/>
                </a:solidFill>
              </a:rPr>
              <a:t>Het </a:t>
            </a:r>
            <a:r>
              <a:rPr lang="fr-BE" dirty="0" err="1" smtClean="0">
                <a:solidFill>
                  <a:srgbClr val="303181"/>
                </a:solidFill>
              </a:rPr>
              <a:t>begrip</a:t>
            </a:r>
            <a:r>
              <a:rPr lang="fr-BE" dirty="0" smtClean="0">
                <a:solidFill>
                  <a:srgbClr val="303181"/>
                </a:solidFill>
              </a:rPr>
              <a:t> van « </a:t>
            </a:r>
            <a:r>
              <a:rPr lang="fr-BE" altLang="fr-FR" dirty="0">
                <a:solidFill>
                  <a:srgbClr val="303181"/>
                </a:solidFill>
                <a:sym typeface="Wingdings" panose="05000000000000000000" pitchFamily="2" charset="2"/>
              </a:rPr>
              <a:t> </a:t>
            </a:r>
            <a:r>
              <a:rPr lang="fr-BE" altLang="fr-FR" dirty="0" err="1" smtClean="0">
                <a:solidFill>
                  <a:srgbClr val="303181"/>
                </a:solidFill>
                <a:sym typeface="Wingdings" panose="05000000000000000000" pitchFamily="2" charset="2"/>
              </a:rPr>
              <a:t>commerciële</a:t>
            </a:r>
            <a:r>
              <a:rPr lang="fr-BE" altLang="fr-FR" dirty="0" smtClean="0">
                <a:solidFill>
                  <a:srgbClr val="303181"/>
                </a:solidFill>
                <a:sym typeface="Wingdings" panose="05000000000000000000" pitchFamily="2" charset="2"/>
              </a:rPr>
              <a:t> </a:t>
            </a:r>
            <a:r>
              <a:rPr lang="fr-BE" altLang="fr-FR" dirty="0" err="1">
                <a:solidFill>
                  <a:srgbClr val="303181"/>
                </a:solidFill>
                <a:sym typeface="Wingdings" panose="05000000000000000000" pitchFamily="2" charset="2"/>
              </a:rPr>
              <a:t>eenheid</a:t>
            </a:r>
            <a:r>
              <a:rPr lang="fr-BE" altLang="fr-FR" dirty="0">
                <a:solidFill>
                  <a:srgbClr val="303181"/>
                </a:solidFill>
                <a:sym typeface="Wingdings" panose="05000000000000000000" pitchFamily="2" charset="2"/>
              </a:rPr>
              <a:t> </a:t>
            </a:r>
            <a:r>
              <a:rPr lang="fr-BE" dirty="0" smtClean="0">
                <a:solidFill>
                  <a:srgbClr val="303181"/>
                </a:solidFill>
              </a:rPr>
              <a:t>» </a:t>
            </a:r>
            <a:r>
              <a:rPr lang="fr-BE" dirty="0" err="1" smtClean="0">
                <a:solidFill>
                  <a:srgbClr val="303181"/>
                </a:solidFill>
              </a:rPr>
              <a:t>is</a:t>
            </a:r>
            <a:r>
              <a:rPr lang="fr-BE" dirty="0" smtClean="0">
                <a:solidFill>
                  <a:srgbClr val="303181"/>
                </a:solidFill>
              </a:rPr>
              <a:t> </a:t>
            </a:r>
            <a:r>
              <a:rPr lang="fr-BE" dirty="0" err="1" smtClean="0">
                <a:solidFill>
                  <a:srgbClr val="303181"/>
                </a:solidFill>
              </a:rPr>
              <a:t>afgeleid</a:t>
            </a:r>
            <a:r>
              <a:rPr lang="fr-BE" dirty="0" smtClean="0">
                <a:solidFill>
                  <a:srgbClr val="303181"/>
                </a:solidFill>
              </a:rPr>
              <a:t> </a:t>
            </a:r>
            <a:r>
              <a:rPr lang="fr-BE" dirty="0">
                <a:solidFill>
                  <a:srgbClr val="303181"/>
                </a:solidFill>
              </a:rPr>
              <a:t>van de </a:t>
            </a:r>
            <a:r>
              <a:rPr lang="fr-BE" dirty="0" err="1">
                <a:solidFill>
                  <a:srgbClr val="303181"/>
                </a:solidFill>
              </a:rPr>
              <a:t>Europese</a:t>
            </a:r>
            <a:r>
              <a:rPr lang="fr-BE" dirty="0">
                <a:solidFill>
                  <a:srgbClr val="303181"/>
                </a:solidFill>
              </a:rPr>
              <a:t> </a:t>
            </a:r>
            <a:r>
              <a:rPr lang="fr-BE" dirty="0" err="1">
                <a:solidFill>
                  <a:srgbClr val="303181"/>
                </a:solidFill>
              </a:rPr>
              <a:t>richtlijn</a:t>
            </a:r>
            <a:r>
              <a:rPr lang="fr-FR" dirty="0" smtClean="0">
                <a:solidFill>
                  <a:srgbClr val="303181"/>
                </a:solidFill>
              </a:rPr>
              <a:t> 2008/48/EC van 23 </a:t>
            </a:r>
            <a:r>
              <a:rPr lang="fr-FR" dirty="0" err="1" smtClean="0">
                <a:solidFill>
                  <a:srgbClr val="303181"/>
                </a:solidFill>
              </a:rPr>
              <a:t>april</a:t>
            </a:r>
            <a:r>
              <a:rPr lang="fr-FR" dirty="0" smtClean="0">
                <a:solidFill>
                  <a:srgbClr val="303181"/>
                </a:solidFill>
              </a:rPr>
              <a:t> </a:t>
            </a:r>
            <a:r>
              <a:rPr lang="fr-FR" dirty="0">
                <a:solidFill>
                  <a:srgbClr val="303181"/>
                </a:solidFill>
              </a:rPr>
              <a:t>2008 </a:t>
            </a:r>
            <a:r>
              <a:rPr lang="fr-FR" dirty="0" err="1" smtClean="0">
                <a:solidFill>
                  <a:srgbClr val="303181"/>
                </a:solidFill>
              </a:rPr>
              <a:t>inzake</a:t>
            </a:r>
            <a:r>
              <a:rPr lang="fr-FR" dirty="0" smtClean="0">
                <a:solidFill>
                  <a:srgbClr val="303181"/>
                </a:solidFill>
              </a:rPr>
              <a:t> </a:t>
            </a:r>
            <a:r>
              <a:rPr lang="fr-FR" dirty="0" err="1" smtClean="0">
                <a:solidFill>
                  <a:srgbClr val="303181"/>
                </a:solidFill>
              </a:rPr>
              <a:t>kredietovereenkomsten</a:t>
            </a:r>
            <a:r>
              <a:rPr lang="fr-FR" dirty="0" smtClean="0">
                <a:solidFill>
                  <a:srgbClr val="303181"/>
                </a:solidFill>
              </a:rPr>
              <a:t> </a:t>
            </a:r>
            <a:r>
              <a:rPr lang="fr-FR" dirty="0" err="1" smtClean="0">
                <a:solidFill>
                  <a:srgbClr val="303181"/>
                </a:solidFill>
              </a:rPr>
              <a:t>voor</a:t>
            </a:r>
            <a:r>
              <a:rPr lang="fr-FR" dirty="0" smtClean="0">
                <a:solidFill>
                  <a:srgbClr val="303181"/>
                </a:solidFill>
              </a:rPr>
              <a:t> </a:t>
            </a:r>
            <a:r>
              <a:rPr lang="fr-FR" dirty="0" err="1" smtClean="0">
                <a:solidFill>
                  <a:srgbClr val="303181"/>
                </a:solidFill>
              </a:rPr>
              <a:t>consumenten</a:t>
            </a:r>
            <a:r>
              <a:rPr lang="fr-FR" dirty="0" smtClean="0">
                <a:solidFill>
                  <a:srgbClr val="303181"/>
                </a:solidFill>
              </a:rPr>
              <a:t> </a:t>
            </a:r>
            <a:r>
              <a:rPr lang="fr-FR" u="sng" dirty="0" smtClean="0">
                <a:solidFill>
                  <a:srgbClr val="303181"/>
                </a:solidFill>
              </a:rPr>
              <a:t>met het </a:t>
            </a:r>
            <a:r>
              <a:rPr lang="fr-FR" u="sng" dirty="0" err="1" smtClean="0">
                <a:solidFill>
                  <a:srgbClr val="303181"/>
                </a:solidFill>
              </a:rPr>
              <a:t>gevolg</a:t>
            </a:r>
            <a:r>
              <a:rPr lang="fr-FR" u="sng" dirty="0" smtClean="0">
                <a:solidFill>
                  <a:srgbClr val="303181"/>
                </a:solidFill>
              </a:rPr>
              <a:t> </a:t>
            </a:r>
            <a:r>
              <a:rPr lang="fr-FR" u="sng" dirty="0" err="1" smtClean="0">
                <a:solidFill>
                  <a:srgbClr val="303181"/>
                </a:solidFill>
              </a:rPr>
              <a:t>dat</a:t>
            </a:r>
            <a:r>
              <a:rPr lang="fr-FR" dirty="0" smtClean="0">
                <a:solidFill>
                  <a:srgbClr val="303181"/>
                </a:solidFill>
              </a:rPr>
              <a:t> </a:t>
            </a:r>
            <a:r>
              <a:rPr lang="nl-NL" dirty="0">
                <a:solidFill>
                  <a:srgbClr val="303181"/>
                </a:solidFill>
              </a:rPr>
              <a:t>de interpretatie van dit begrip </a:t>
            </a:r>
            <a:r>
              <a:rPr lang="nl-NL" dirty="0" smtClean="0">
                <a:solidFill>
                  <a:srgbClr val="303181"/>
                </a:solidFill>
              </a:rPr>
              <a:t>uiteindelijk behoort toe aan </a:t>
            </a:r>
            <a:r>
              <a:rPr lang="nl-NL" dirty="0">
                <a:solidFill>
                  <a:srgbClr val="303181"/>
                </a:solidFill>
              </a:rPr>
              <a:t>het </a:t>
            </a:r>
            <a:r>
              <a:rPr lang="nl-NL" dirty="0" err="1" smtClean="0">
                <a:solidFill>
                  <a:srgbClr val="303181"/>
                </a:solidFill>
              </a:rPr>
              <a:t>HvJ</a:t>
            </a:r>
            <a:r>
              <a:rPr lang="nl-NL" dirty="0" smtClean="0">
                <a:solidFill>
                  <a:srgbClr val="303181"/>
                </a:solidFill>
              </a:rPr>
              <a:t> </a:t>
            </a:r>
            <a:r>
              <a:rPr lang="fr-FR" dirty="0" smtClean="0">
                <a:solidFill>
                  <a:srgbClr val="303181"/>
                </a:solidFill>
              </a:rPr>
              <a:t>:</a:t>
            </a:r>
            <a:endParaRPr lang="fr-BE" dirty="0">
              <a:solidFill>
                <a:srgbClr val="303181"/>
              </a:solidFill>
            </a:endParaRPr>
          </a:p>
          <a:p>
            <a:pPr marL="742950" lvl="1" indent="-285750" algn="just">
              <a:buFont typeface="Wingdings" panose="05000000000000000000" pitchFamily="2" charset="2"/>
              <a:buChar char="Ø"/>
            </a:pPr>
            <a:r>
              <a:rPr lang="nl-NL" dirty="0" smtClean="0">
                <a:solidFill>
                  <a:srgbClr val="303181"/>
                </a:solidFill>
              </a:rPr>
              <a:t>Conclusies </a:t>
            </a:r>
            <a:r>
              <a:rPr lang="nl-NL" dirty="0">
                <a:solidFill>
                  <a:srgbClr val="303181"/>
                </a:solidFill>
              </a:rPr>
              <a:t>van advocaat-generaal </a:t>
            </a:r>
            <a:r>
              <a:rPr lang="nl-NL" dirty="0" err="1">
                <a:solidFill>
                  <a:srgbClr val="303181"/>
                </a:solidFill>
              </a:rPr>
              <a:t>Kokott</a:t>
            </a:r>
            <a:r>
              <a:rPr lang="nl-NL" dirty="0">
                <a:solidFill>
                  <a:srgbClr val="303181"/>
                </a:solidFill>
              </a:rPr>
              <a:t> in de zaak </a:t>
            </a:r>
            <a:r>
              <a:rPr lang="nl-NL" i="1" dirty="0" err="1">
                <a:solidFill>
                  <a:srgbClr val="303181"/>
                </a:solidFill>
              </a:rPr>
              <a:t>Schyns</a:t>
            </a:r>
            <a:r>
              <a:rPr lang="nl-NL" i="1" dirty="0">
                <a:solidFill>
                  <a:srgbClr val="303181"/>
                </a:solidFill>
              </a:rPr>
              <a:t> </a:t>
            </a:r>
            <a:r>
              <a:rPr lang="nl-NL" i="1" dirty="0" smtClean="0">
                <a:solidFill>
                  <a:srgbClr val="303181"/>
                </a:solidFill>
              </a:rPr>
              <a:t>c/ </a:t>
            </a:r>
            <a:r>
              <a:rPr lang="nl-NL" i="1" dirty="0">
                <a:solidFill>
                  <a:srgbClr val="303181"/>
                </a:solidFill>
              </a:rPr>
              <a:t>Belfius Bank</a:t>
            </a:r>
            <a:r>
              <a:rPr lang="nl-NL" dirty="0">
                <a:solidFill>
                  <a:srgbClr val="303181"/>
                </a:solidFill>
              </a:rPr>
              <a:t> (C-58/18), </a:t>
            </a:r>
            <a:r>
              <a:rPr lang="fr-BE" dirty="0" smtClean="0">
                <a:solidFill>
                  <a:srgbClr val="303181"/>
                </a:solidFill>
              </a:rPr>
              <a:t>« e</a:t>
            </a:r>
            <a:r>
              <a:rPr lang="nl-NL" dirty="0" smtClean="0">
                <a:solidFill>
                  <a:srgbClr val="303181"/>
                </a:solidFill>
              </a:rPr>
              <a:t>r </a:t>
            </a:r>
            <a:r>
              <a:rPr lang="nl-NL" dirty="0">
                <a:solidFill>
                  <a:srgbClr val="303181"/>
                </a:solidFill>
              </a:rPr>
              <a:t>rijst inderdaad een uitleggingsvraag naar aanleiding van de vaststelling dat de bepalingen van richtlijn 2008/48 met betrekking tot de zogeheten „gelieerde kredietovereenkomsten” gekenmerkt worden door een als ongelukkig te bestempelen kruisverwijzing: waar met name artikel 3, onder n), van richtlijn 2008/48 gelieerde kredietovereenkomsten onder meer definieert als overeenkomsten waarin de bepaalde goederen of de levering van een bepaalde dienst uitdrukkelijk worden vermeld, bepaalt artikel 10, onder e), dat de op grond van voornoemde bepaling ingevoerde verplichting tot vermelding van het (gefinancierde) goed of de (gefinancierde) dienstverlening (alleen) van toepassing is in het geval van gelieerde kredietovereenkomsten.</a:t>
            </a:r>
            <a:r>
              <a:rPr lang="fr-FR" dirty="0">
                <a:solidFill>
                  <a:srgbClr val="303181"/>
                </a:solidFill>
              </a:rPr>
              <a:t> </a:t>
            </a:r>
            <a:r>
              <a:rPr lang="fr-FR" dirty="0" smtClean="0">
                <a:solidFill>
                  <a:srgbClr val="303181"/>
                </a:solidFill>
              </a:rPr>
              <a:t>» (nr. 33)</a:t>
            </a:r>
            <a:endParaRPr lang="fr-BE" dirty="0" smtClean="0">
              <a:solidFill>
                <a:srgbClr val="303181"/>
              </a:solidFill>
            </a:endParaRPr>
          </a:p>
          <a:p>
            <a:pPr marL="285750" lvl="0" indent="-285750" algn="just">
              <a:buFont typeface="Arial" panose="020B0604020202020204" pitchFamily="34" charset="0"/>
              <a:buChar char="•"/>
            </a:pPr>
            <a:endParaRPr lang="fr-BE" dirty="0">
              <a:solidFill>
                <a:srgbClr val="303181"/>
              </a:solidFill>
            </a:endParaRPr>
          </a:p>
        </p:txBody>
      </p:sp>
    </p:spTree>
    <p:extLst>
      <p:ext uri="{BB962C8B-B14F-4D97-AF65-F5344CB8AC3E}">
        <p14:creationId xmlns:p14="http://schemas.microsoft.com/office/powerpoint/2010/main" val="28247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8610600" y="6356350"/>
            <a:ext cx="2651449" cy="365125"/>
          </a:xfrm>
          <a:prstGeom prst="rect">
            <a:avLst/>
          </a:prstGeom>
        </p:spPr>
        <p:txBody>
          <a:bodyPr/>
          <a:lstStyle/>
          <a:p>
            <a:pPr algn="r"/>
            <a:fld id="{18080B2C-3442-4A09-BECF-3F98DB91164B}" type="slidenum">
              <a:rPr lang="fr-FR" smtClean="0"/>
              <a:pPr algn="r"/>
              <a:t>18</a:t>
            </a:fld>
            <a:endParaRPr lang="fr-FR" dirty="0"/>
          </a:p>
        </p:txBody>
      </p:sp>
      <p:sp>
        <p:nvSpPr>
          <p:cNvPr id="11" name="ZoneTexte 10"/>
          <p:cNvSpPr txBox="1"/>
          <p:nvPr/>
        </p:nvSpPr>
        <p:spPr>
          <a:xfrm>
            <a:off x="1057275" y="998375"/>
            <a:ext cx="10296525" cy="6247864"/>
          </a:xfrm>
          <a:prstGeom prst="rect">
            <a:avLst/>
          </a:prstGeom>
          <a:noFill/>
        </p:spPr>
        <p:txBody>
          <a:bodyPr wrap="square" rtlCol="0">
            <a:spAutoFit/>
          </a:bodyPr>
          <a:lstStyle/>
          <a:p>
            <a:pPr marL="0" lvl="1">
              <a:defRPr/>
            </a:pPr>
            <a:r>
              <a:rPr lang="fr-BE" sz="2400" dirty="0" smtClean="0">
                <a:solidFill>
                  <a:srgbClr val="C25D1B"/>
                </a:solidFill>
              </a:rPr>
              <a:t>« </a:t>
            </a:r>
            <a:r>
              <a:rPr lang="fr-BE" sz="2400" dirty="0" err="1" smtClean="0">
                <a:solidFill>
                  <a:srgbClr val="C25D1B"/>
                </a:solidFill>
              </a:rPr>
              <a:t>Gelieerde</a:t>
            </a:r>
            <a:r>
              <a:rPr lang="fr-BE" sz="2400" dirty="0" smtClean="0">
                <a:solidFill>
                  <a:srgbClr val="C25D1B"/>
                </a:solidFill>
              </a:rPr>
              <a:t> » </a:t>
            </a:r>
            <a:r>
              <a:rPr lang="fr-FR" sz="2400" dirty="0" err="1" smtClean="0">
                <a:solidFill>
                  <a:srgbClr val="C25D1B"/>
                </a:solidFill>
              </a:rPr>
              <a:t>kredietovereenkomst</a:t>
            </a:r>
            <a:r>
              <a:rPr lang="fr-FR" sz="2400" dirty="0" smtClean="0">
                <a:solidFill>
                  <a:srgbClr val="C25D1B"/>
                </a:solidFill>
              </a:rPr>
              <a:t> </a:t>
            </a:r>
            <a:r>
              <a:rPr lang="fr-BE" sz="2400" dirty="0" smtClean="0">
                <a:solidFill>
                  <a:srgbClr val="C25D1B"/>
                </a:solidFill>
              </a:rPr>
              <a:t>– </a:t>
            </a:r>
            <a:r>
              <a:rPr lang="fr-BE" altLang="fr-FR" sz="2400" dirty="0" err="1" smtClean="0">
                <a:solidFill>
                  <a:srgbClr val="C25D1B"/>
                </a:solidFill>
              </a:rPr>
              <a:t>verschil</a:t>
            </a:r>
            <a:r>
              <a:rPr lang="fr-BE" altLang="fr-FR" sz="2400" dirty="0" smtClean="0">
                <a:solidFill>
                  <a:srgbClr val="C25D1B"/>
                </a:solidFill>
              </a:rPr>
              <a:t> met het </a:t>
            </a:r>
            <a:r>
              <a:rPr lang="fr-BE" altLang="fr-FR" sz="2400" dirty="0" err="1" smtClean="0">
                <a:solidFill>
                  <a:srgbClr val="C25D1B"/>
                </a:solidFill>
              </a:rPr>
              <a:t>krediet</a:t>
            </a:r>
            <a:r>
              <a:rPr lang="fr-BE" altLang="fr-FR" sz="2400" dirty="0" smtClean="0">
                <a:solidFill>
                  <a:srgbClr val="C25D1B"/>
                </a:solidFill>
              </a:rPr>
              <a:t> </a:t>
            </a:r>
            <a:r>
              <a:rPr lang="fr-BE" altLang="fr-FR" sz="2400" dirty="0" err="1" smtClean="0">
                <a:solidFill>
                  <a:srgbClr val="C25D1B"/>
                </a:solidFill>
              </a:rPr>
              <a:t>dat</a:t>
            </a:r>
            <a:r>
              <a:rPr lang="fr-BE" altLang="fr-FR" sz="2400" dirty="0" smtClean="0">
                <a:solidFill>
                  <a:srgbClr val="C25D1B"/>
                </a:solidFill>
              </a:rPr>
              <a:t> </a:t>
            </a:r>
            <a:r>
              <a:rPr lang="fr-BE" altLang="fr-FR" sz="2400" dirty="0" err="1" smtClean="0">
                <a:solidFill>
                  <a:srgbClr val="C25D1B"/>
                </a:solidFill>
              </a:rPr>
              <a:t>een</a:t>
            </a:r>
            <a:r>
              <a:rPr lang="fr-BE" altLang="fr-FR" sz="2400" dirty="0" smtClean="0">
                <a:solidFill>
                  <a:srgbClr val="C25D1B"/>
                </a:solidFill>
              </a:rPr>
              <a:t> band </a:t>
            </a:r>
            <a:r>
              <a:rPr lang="fr-BE" altLang="fr-FR" sz="2400" dirty="0" err="1" smtClean="0">
                <a:solidFill>
                  <a:srgbClr val="C25D1B"/>
                </a:solidFill>
              </a:rPr>
              <a:t>heeft</a:t>
            </a:r>
            <a:r>
              <a:rPr lang="fr-BE" altLang="fr-FR" sz="2400" dirty="0" smtClean="0">
                <a:solidFill>
                  <a:srgbClr val="C25D1B"/>
                </a:solidFill>
              </a:rPr>
              <a:t> met </a:t>
            </a:r>
            <a:r>
              <a:rPr lang="nl-NL" sz="2400" dirty="0">
                <a:solidFill>
                  <a:srgbClr val="C25D1B"/>
                </a:solidFill>
              </a:rPr>
              <a:t>de overeenkomst waarvoor de financiering wordt gevraagd</a:t>
            </a:r>
            <a:r>
              <a:rPr lang="fr-FR" sz="2400" dirty="0">
                <a:solidFill>
                  <a:srgbClr val="C25D1B"/>
                </a:solidFill>
              </a:rPr>
              <a:t> </a:t>
            </a:r>
            <a:r>
              <a:rPr lang="fr-BE" sz="2400" dirty="0" smtClean="0">
                <a:solidFill>
                  <a:srgbClr val="C25D1B"/>
                </a:solidFill>
              </a:rPr>
              <a:t>(</a:t>
            </a:r>
            <a:r>
              <a:rPr lang="fr-BE" sz="2400" dirty="0">
                <a:solidFill>
                  <a:srgbClr val="C25D1B"/>
                </a:solidFill>
              </a:rPr>
              <a:t>art. VII.91 </a:t>
            </a:r>
            <a:r>
              <a:rPr lang="fr-BE" sz="2400" dirty="0" smtClean="0">
                <a:solidFill>
                  <a:srgbClr val="C25D1B"/>
                </a:solidFill>
              </a:rPr>
              <a:t>WER en </a:t>
            </a:r>
            <a:r>
              <a:rPr lang="fr-FR" sz="2400" dirty="0">
                <a:solidFill>
                  <a:srgbClr val="C25D1B"/>
                </a:solidFill>
              </a:rPr>
              <a:t>art. VII.147/5 </a:t>
            </a:r>
            <a:r>
              <a:rPr lang="fr-FR" sz="2400" dirty="0" smtClean="0">
                <a:solidFill>
                  <a:srgbClr val="C25D1B"/>
                </a:solidFill>
              </a:rPr>
              <a:t>WER)</a:t>
            </a:r>
            <a:endParaRPr lang="fr-BE" altLang="fr-FR" sz="2400" dirty="0">
              <a:solidFill>
                <a:srgbClr val="C25D1B"/>
              </a:solidFill>
            </a:endParaRPr>
          </a:p>
          <a:p>
            <a:pPr lvl="1" indent="-457200">
              <a:buFont typeface="+mj-lt"/>
              <a:buAutoNum type="arabicPeriod" startAt="2"/>
              <a:defRPr/>
            </a:pPr>
            <a:endParaRPr lang="fr-BE" altLang="fr-FR" sz="900" dirty="0">
              <a:solidFill>
                <a:srgbClr val="303181"/>
              </a:solidFill>
              <a:sym typeface="Wingdings" panose="05000000000000000000" pitchFamily="2" charset="2"/>
            </a:endParaRPr>
          </a:p>
          <a:p>
            <a:pPr indent="-374650">
              <a:defRPr/>
            </a:pPr>
            <a:r>
              <a:rPr lang="fr-FR" altLang="fr-FR" sz="1200" i="1" dirty="0" smtClean="0">
                <a:solidFill>
                  <a:srgbClr val="303181"/>
                </a:solidFill>
                <a:sym typeface="Wingdings" panose="05000000000000000000" pitchFamily="2" charset="2"/>
              </a:rPr>
              <a:t>«</a:t>
            </a:r>
            <a:r>
              <a:rPr lang="fr-FR" altLang="fr-FR" sz="1200" i="1" dirty="0">
                <a:solidFill>
                  <a:srgbClr val="303181"/>
                </a:solidFill>
                <a:sym typeface="Wingdings" panose="05000000000000000000" pitchFamily="2" charset="2"/>
              </a:rPr>
              <a:t> </a:t>
            </a:r>
            <a:r>
              <a:rPr lang="nl-NL" sz="1200" dirty="0" smtClean="0">
                <a:solidFill>
                  <a:srgbClr val="303181"/>
                </a:solidFill>
              </a:rPr>
              <a:t>Wanneer </a:t>
            </a:r>
            <a:r>
              <a:rPr lang="nl-NL" sz="1200" dirty="0">
                <a:solidFill>
                  <a:srgbClr val="303181"/>
                </a:solidFill>
              </a:rPr>
              <a:t>het gefinancierde goed of de gefinancierde dienstverlening in de kredietovereenkomst wordt vermeld, of wanneer het bedrag van de kredietovereenkomst rechtstreeks door de kredietgever aan de verkoper of de dienstverlener wordt gestort, krijgen de verplichtingen van de consument slechts uitwerking vanaf de levering van het goed of de verlening van de dienst, ingeval van een verkoop of dienstverlening met opeenvolgende uitvoeringen, krijgen de verplichtingen uitwerking vanaf de aanvang van de leveringen van het goed of de verlening van de dienst en houden ze op te werken wanneer deze onderbroken worden, tenzij de consument zelf het kredietbedrag ontvangt en de identiteit van de verkoper of de dienstverlener niet gekend is door de kredietgever.</a:t>
            </a:r>
            <a:br>
              <a:rPr lang="nl-NL" sz="1200" dirty="0">
                <a:solidFill>
                  <a:srgbClr val="303181"/>
                </a:solidFill>
              </a:rPr>
            </a:br>
            <a:r>
              <a:rPr lang="nl-NL" sz="1200" dirty="0">
                <a:solidFill>
                  <a:srgbClr val="303181"/>
                </a:solidFill>
              </a:rPr>
              <a:t>  Het kredietbedrag mag pas aan de verkoper of de dienstverlener overgemaakt worden na kennisgeving aan de kredietgever van de levering van het goed of de verlening van de dienst.</a:t>
            </a:r>
            <a:br>
              <a:rPr lang="nl-NL" sz="1200" dirty="0">
                <a:solidFill>
                  <a:srgbClr val="303181"/>
                </a:solidFill>
              </a:rPr>
            </a:br>
            <a:r>
              <a:rPr lang="nl-NL" sz="1200" dirty="0">
                <a:solidFill>
                  <a:srgbClr val="303181"/>
                </a:solidFill>
              </a:rPr>
              <a:t>  De kennisgeving bedoeld in het tweede lid gebeurt op een </a:t>
            </a:r>
            <a:r>
              <a:rPr lang="nl-NL" sz="1200" dirty="0" smtClean="0">
                <a:solidFill>
                  <a:srgbClr val="303181"/>
                </a:solidFill>
              </a:rPr>
              <a:t>duurzame gegevensdrager, </a:t>
            </a:r>
            <a:r>
              <a:rPr lang="nl-NL" sz="1200" dirty="0">
                <a:solidFill>
                  <a:srgbClr val="303181"/>
                </a:solidFill>
              </a:rPr>
              <a:t>onder meer een leveringsbewijs, dat door de consument gedagtekend en ondertekend moet zijn.</a:t>
            </a:r>
            <a:br>
              <a:rPr lang="nl-NL" sz="1200" dirty="0">
                <a:solidFill>
                  <a:srgbClr val="303181"/>
                </a:solidFill>
              </a:rPr>
            </a:br>
            <a:r>
              <a:rPr lang="nl-NL" sz="1200" dirty="0">
                <a:solidFill>
                  <a:srgbClr val="303181"/>
                </a:solidFill>
              </a:rPr>
              <a:t>  De krachtens de kredietovereenkomst verschuldigde rente gaat eerst in op de dag van deze kennisgeving</a:t>
            </a:r>
            <a:r>
              <a:rPr lang="fr-FR" altLang="fr-FR" sz="1200" i="1" dirty="0">
                <a:solidFill>
                  <a:srgbClr val="303181"/>
                </a:solidFill>
                <a:sym typeface="Wingdings" panose="05000000000000000000" pitchFamily="2" charset="2"/>
              </a:rPr>
              <a:t>.»</a:t>
            </a:r>
          </a:p>
          <a:p>
            <a:pPr marL="285750" indent="-285750" algn="just">
              <a:buFont typeface="Arial" panose="020B0604020202020204" pitchFamily="34" charset="0"/>
              <a:buChar char="•"/>
              <a:defRPr/>
            </a:pPr>
            <a:r>
              <a:rPr lang="fr-BE" altLang="fr-FR" dirty="0" err="1" smtClean="0">
                <a:solidFill>
                  <a:srgbClr val="303181"/>
                </a:solidFill>
                <a:sym typeface="Wingdings" panose="05000000000000000000" pitchFamily="2" charset="2"/>
              </a:rPr>
              <a:t>Consumentenkrediet</a:t>
            </a:r>
            <a:r>
              <a:rPr lang="fr-BE" altLang="fr-FR" dirty="0" smtClean="0">
                <a:solidFill>
                  <a:srgbClr val="303181"/>
                </a:solidFill>
                <a:sym typeface="Wingdings" panose="05000000000000000000" pitchFamily="2" charset="2"/>
              </a:rPr>
              <a:t> + HK </a:t>
            </a:r>
            <a:r>
              <a:rPr lang="fr-BE" altLang="fr-FR" i="1" dirty="0" smtClean="0">
                <a:solidFill>
                  <a:srgbClr val="303181"/>
                </a:solidFill>
                <a:sym typeface="Wingdings" panose="05000000000000000000" pitchFamily="2" charset="2"/>
              </a:rPr>
              <a:t>met </a:t>
            </a:r>
            <a:r>
              <a:rPr lang="fr-BE" altLang="fr-FR" i="1" dirty="0" err="1" smtClean="0">
                <a:solidFill>
                  <a:srgbClr val="303181"/>
                </a:solidFill>
                <a:sym typeface="Wingdings" panose="05000000000000000000" pitchFamily="2" charset="2"/>
              </a:rPr>
              <a:t>roerende</a:t>
            </a:r>
            <a:r>
              <a:rPr lang="fr-BE" altLang="fr-FR" i="1" dirty="0" smtClean="0">
                <a:solidFill>
                  <a:srgbClr val="303181"/>
                </a:solidFill>
                <a:sym typeface="Wingdings" panose="05000000000000000000" pitchFamily="2" charset="2"/>
              </a:rPr>
              <a:t> </a:t>
            </a:r>
            <a:r>
              <a:rPr lang="fr-BE" altLang="fr-FR" i="1" dirty="0" err="1" smtClean="0">
                <a:solidFill>
                  <a:srgbClr val="303181"/>
                </a:solidFill>
                <a:sym typeface="Wingdings" panose="05000000000000000000" pitchFamily="2" charset="2"/>
              </a:rPr>
              <a:t>bestemming</a:t>
            </a:r>
            <a:endParaRPr lang="fr-BE" altLang="fr-FR" i="1" dirty="0" smtClean="0">
              <a:solidFill>
                <a:srgbClr val="303181"/>
              </a:solidFill>
              <a:sym typeface="Wingdings" panose="05000000000000000000" pitchFamily="2" charset="2"/>
            </a:endParaRPr>
          </a:p>
          <a:p>
            <a:pPr marL="285750" indent="-285750" algn="just">
              <a:buFont typeface="Arial" panose="020B0604020202020204" pitchFamily="34" charset="0"/>
              <a:buChar char="•"/>
              <a:defRPr/>
            </a:pPr>
            <a:r>
              <a:rPr lang="fr-BE" altLang="fr-FR" dirty="0" smtClean="0">
                <a:solidFill>
                  <a:srgbClr val="303181"/>
                </a:solidFill>
                <a:sym typeface="Wingdings" panose="05000000000000000000" pitchFamily="2" charset="2"/>
              </a:rPr>
              <a:t>2 </a:t>
            </a:r>
            <a:r>
              <a:rPr lang="fr-BE" altLang="fr-FR" dirty="0" err="1" smtClean="0">
                <a:solidFill>
                  <a:srgbClr val="303181"/>
                </a:solidFill>
                <a:sym typeface="Wingdings" panose="05000000000000000000" pitchFamily="2" charset="2"/>
              </a:rPr>
              <a:t>gevallen</a:t>
            </a:r>
            <a:r>
              <a:rPr lang="fr-BE" altLang="fr-FR" dirty="0" smtClean="0">
                <a:solidFill>
                  <a:srgbClr val="303181"/>
                </a:solidFill>
                <a:sym typeface="Wingdings" panose="05000000000000000000" pitchFamily="2" charset="2"/>
              </a:rPr>
              <a:t> :</a:t>
            </a:r>
            <a:endParaRPr lang="fr-BE" altLang="fr-FR" dirty="0">
              <a:solidFill>
                <a:srgbClr val="303181"/>
              </a:solidFill>
              <a:sym typeface="Wingdings" panose="05000000000000000000" pitchFamily="2" charset="2"/>
            </a:endParaRPr>
          </a:p>
          <a:p>
            <a:pPr indent="-374650" algn="just">
              <a:defRPr/>
            </a:pPr>
            <a:endParaRPr lang="fr-BE" altLang="fr-FR" sz="900" dirty="0">
              <a:solidFill>
                <a:srgbClr val="303181"/>
              </a:solidFill>
              <a:sym typeface="Wingdings" panose="05000000000000000000" pitchFamily="2" charset="2"/>
            </a:endParaRPr>
          </a:p>
          <a:p>
            <a:pPr marL="742950" lvl="1" indent="-285750">
              <a:buFont typeface="Arial" panose="020B0604020202020204" pitchFamily="34" charset="0"/>
              <a:buChar char="•"/>
              <a:defRPr/>
            </a:pPr>
            <a:r>
              <a:rPr lang="fr-BE" altLang="fr-FR" sz="1700" dirty="0" smtClean="0">
                <a:solidFill>
                  <a:srgbClr val="303181"/>
                </a:solidFill>
                <a:sym typeface="Wingdings" panose="05000000000000000000" pitchFamily="2" charset="2"/>
              </a:rPr>
              <a:t>Het </a:t>
            </a:r>
            <a:r>
              <a:rPr lang="fr-BE" altLang="fr-FR" sz="1700" dirty="0" err="1" smtClean="0">
                <a:solidFill>
                  <a:srgbClr val="303181"/>
                </a:solidFill>
                <a:sym typeface="Wingdings" panose="05000000000000000000" pitchFamily="2" charset="2"/>
              </a:rPr>
              <a:t>gefinancierde</a:t>
            </a:r>
            <a:r>
              <a:rPr lang="fr-BE" altLang="fr-FR" sz="1700" dirty="0" smtClean="0">
                <a:solidFill>
                  <a:srgbClr val="303181"/>
                </a:solidFill>
                <a:sym typeface="Wingdings" panose="05000000000000000000" pitchFamily="2" charset="2"/>
              </a:rPr>
              <a:t> </a:t>
            </a:r>
            <a:r>
              <a:rPr lang="fr-BE" altLang="fr-FR" sz="1700" dirty="0" err="1" smtClean="0">
                <a:solidFill>
                  <a:srgbClr val="303181"/>
                </a:solidFill>
                <a:sym typeface="Wingdings" panose="05000000000000000000" pitchFamily="2" charset="2"/>
              </a:rPr>
              <a:t>goed</a:t>
            </a:r>
            <a:r>
              <a:rPr lang="fr-BE" altLang="fr-FR" sz="1700" dirty="0" smtClean="0">
                <a:solidFill>
                  <a:srgbClr val="303181"/>
                </a:solidFill>
                <a:sym typeface="Wingdings" panose="05000000000000000000" pitchFamily="2" charset="2"/>
              </a:rPr>
              <a:t>/</a:t>
            </a:r>
            <a:r>
              <a:rPr lang="fr-BE" altLang="fr-FR" sz="1700" dirty="0" err="1" smtClean="0">
                <a:solidFill>
                  <a:srgbClr val="303181"/>
                </a:solidFill>
                <a:sym typeface="Wingdings" panose="05000000000000000000" pitchFamily="2" charset="2"/>
              </a:rPr>
              <a:t>dienst</a:t>
            </a:r>
            <a:r>
              <a:rPr lang="fr-BE" altLang="fr-FR" sz="1700" dirty="0" smtClean="0">
                <a:solidFill>
                  <a:srgbClr val="303181"/>
                </a:solidFill>
                <a:sym typeface="Wingdings" panose="05000000000000000000" pitchFamily="2" charset="2"/>
              </a:rPr>
              <a:t> </a:t>
            </a:r>
            <a:r>
              <a:rPr lang="fr-BE" altLang="fr-FR" sz="1700" dirty="0" err="1" smtClean="0">
                <a:solidFill>
                  <a:srgbClr val="303181"/>
                </a:solidFill>
                <a:sym typeface="Wingdings" panose="05000000000000000000" pitchFamily="2" charset="2"/>
              </a:rPr>
              <a:t>wordt</a:t>
            </a:r>
            <a:r>
              <a:rPr lang="fr-BE" altLang="fr-FR" sz="1700" dirty="0" smtClean="0">
                <a:solidFill>
                  <a:srgbClr val="303181"/>
                </a:solidFill>
                <a:sym typeface="Wingdings" panose="05000000000000000000" pitchFamily="2" charset="2"/>
              </a:rPr>
              <a:t> </a:t>
            </a:r>
            <a:r>
              <a:rPr lang="fr-BE" altLang="fr-FR" sz="1700" dirty="0" err="1" smtClean="0">
                <a:solidFill>
                  <a:srgbClr val="303181"/>
                </a:solidFill>
                <a:sym typeface="Wingdings" panose="05000000000000000000" pitchFamily="2" charset="2"/>
              </a:rPr>
              <a:t>vermeld</a:t>
            </a:r>
            <a:r>
              <a:rPr lang="fr-BE" altLang="fr-FR" sz="1700" dirty="0" smtClean="0">
                <a:solidFill>
                  <a:srgbClr val="303181"/>
                </a:solidFill>
                <a:sym typeface="Wingdings" panose="05000000000000000000" pitchFamily="2" charset="2"/>
              </a:rPr>
              <a:t> in de </a:t>
            </a:r>
            <a:r>
              <a:rPr lang="fr-BE" altLang="fr-FR" sz="1700" dirty="0" err="1" smtClean="0">
                <a:solidFill>
                  <a:srgbClr val="303181"/>
                </a:solidFill>
                <a:sym typeface="Wingdings" panose="05000000000000000000" pitchFamily="2" charset="2"/>
              </a:rPr>
              <a:t>kredietovereenkomst</a:t>
            </a:r>
            <a:r>
              <a:rPr lang="fr-BE" altLang="fr-FR" sz="1700" dirty="0" smtClean="0">
                <a:solidFill>
                  <a:srgbClr val="303181"/>
                </a:solidFill>
                <a:sym typeface="Wingdings" panose="05000000000000000000" pitchFamily="2" charset="2"/>
              </a:rPr>
              <a:t>   </a:t>
            </a:r>
          </a:p>
          <a:p>
            <a:pPr marL="742950" lvl="1" indent="-285750">
              <a:buFont typeface="Arial" panose="020B0604020202020204" pitchFamily="34" charset="0"/>
              <a:buChar char="•"/>
              <a:defRPr/>
            </a:pPr>
            <a:r>
              <a:rPr lang="fr-BE" altLang="fr-FR" sz="1700" dirty="0" smtClean="0">
                <a:solidFill>
                  <a:srgbClr val="303181"/>
                </a:solidFill>
                <a:sym typeface="Wingdings" panose="05000000000000000000" pitchFamily="2" charset="2"/>
              </a:rPr>
              <a:t>De </a:t>
            </a:r>
            <a:r>
              <a:rPr lang="fr-BE" altLang="fr-FR" sz="1700" dirty="0" err="1" smtClean="0">
                <a:solidFill>
                  <a:srgbClr val="303181"/>
                </a:solidFill>
                <a:sym typeface="Wingdings" panose="05000000000000000000" pitchFamily="2" charset="2"/>
              </a:rPr>
              <a:t>kredietgever</a:t>
            </a:r>
            <a:r>
              <a:rPr lang="fr-BE" altLang="fr-FR" sz="1700" dirty="0" smtClean="0">
                <a:solidFill>
                  <a:srgbClr val="303181"/>
                </a:solidFill>
                <a:sym typeface="Wingdings" panose="05000000000000000000" pitchFamily="2" charset="2"/>
              </a:rPr>
              <a:t> </a:t>
            </a:r>
            <a:r>
              <a:rPr lang="fr-BE" altLang="fr-FR" sz="1700" dirty="0" err="1" smtClean="0">
                <a:solidFill>
                  <a:srgbClr val="303181"/>
                </a:solidFill>
                <a:sym typeface="Wingdings" panose="05000000000000000000" pitchFamily="2" charset="2"/>
              </a:rPr>
              <a:t>betaalt</a:t>
            </a:r>
            <a:r>
              <a:rPr lang="fr-BE" altLang="fr-FR" sz="1700" dirty="0" smtClean="0">
                <a:solidFill>
                  <a:srgbClr val="303181"/>
                </a:solidFill>
                <a:sym typeface="Wingdings" panose="05000000000000000000" pitchFamily="2" charset="2"/>
              </a:rPr>
              <a:t> </a:t>
            </a:r>
            <a:r>
              <a:rPr lang="nl-NL" sz="1700" dirty="0">
                <a:solidFill>
                  <a:srgbClr val="303181"/>
                </a:solidFill>
              </a:rPr>
              <a:t>het kredietbedrag </a:t>
            </a:r>
            <a:r>
              <a:rPr lang="nl-NL" sz="1700" dirty="0" smtClean="0">
                <a:solidFill>
                  <a:srgbClr val="303181"/>
                </a:solidFill>
              </a:rPr>
              <a:t>rechtstreeks </a:t>
            </a:r>
            <a:r>
              <a:rPr lang="nl-NL" sz="1700" dirty="0">
                <a:solidFill>
                  <a:srgbClr val="303181"/>
                </a:solidFill>
              </a:rPr>
              <a:t>aan de </a:t>
            </a:r>
            <a:r>
              <a:rPr lang="nl-NL" sz="1700" dirty="0" smtClean="0">
                <a:solidFill>
                  <a:srgbClr val="303181"/>
                </a:solidFill>
              </a:rPr>
              <a:t>verkoper/dienstverlener</a:t>
            </a:r>
            <a:endParaRPr lang="fr-FR" altLang="fr-FR" sz="1700" dirty="0" smtClean="0">
              <a:solidFill>
                <a:srgbClr val="303181"/>
              </a:solidFill>
              <a:sym typeface="Wingdings" panose="05000000000000000000" pitchFamily="2" charset="2"/>
            </a:endParaRPr>
          </a:p>
          <a:p>
            <a:pPr marL="285750" indent="-285750" algn="just">
              <a:buFont typeface="Arial" panose="020B0604020202020204" pitchFamily="34" charset="0"/>
              <a:buChar char="•"/>
              <a:defRPr/>
            </a:pPr>
            <a:r>
              <a:rPr lang="nl-NL" altLang="fr-FR" dirty="0" smtClean="0">
                <a:solidFill>
                  <a:srgbClr val="303181"/>
                </a:solidFill>
                <a:sym typeface="Wingdings" panose="05000000000000000000" pitchFamily="2" charset="2"/>
              </a:rPr>
              <a:t>Zijn </a:t>
            </a:r>
            <a:r>
              <a:rPr lang="nl-NL" altLang="fr-FR" dirty="0">
                <a:solidFill>
                  <a:srgbClr val="303181"/>
                </a:solidFill>
                <a:sym typeface="Wingdings" panose="05000000000000000000" pitchFamily="2" charset="2"/>
              </a:rPr>
              <a:t>alle kredieten </a:t>
            </a:r>
            <a:r>
              <a:rPr lang="nl-NL" altLang="fr-FR" dirty="0" smtClean="0">
                <a:solidFill>
                  <a:srgbClr val="303181"/>
                </a:solidFill>
                <a:sym typeface="Wingdings" panose="05000000000000000000" pitchFamily="2" charset="2"/>
              </a:rPr>
              <a:t>ter financiering </a:t>
            </a:r>
            <a:r>
              <a:rPr lang="nl-NL" altLang="fr-FR" dirty="0">
                <a:solidFill>
                  <a:srgbClr val="303181"/>
                </a:solidFill>
                <a:sym typeface="Wingdings" panose="05000000000000000000" pitchFamily="2" charset="2"/>
              </a:rPr>
              <a:t>van een specifiek </a:t>
            </a:r>
            <a:r>
              <a:rPr lang="nl-NL" altLang="fr-FR" dirty="0" smtClean="0">
                <a:solidFill>
                  <a:srgbClr val="303181"/>
                </a:solidFill>
                <a:sym typeface="Wingdings" panose="05000000000000000000" pitchFamily="2" charset="2"/>
              </a:rPr>
              <a:t>goed/dienst gelieerd aan de aankoopovereenkomst in de zin van VII.91, al.1 WER? </a:t>
            </a:r>
            <a:r>
              <a:rPr lang="fr-BE" altLang="fr-FR" dirty="0" err="1" smtClean="0">
                <a:solidFill>
                  <a:srgbClr val="303181"/>
                </a:solidFill>
                <a:sym typeface="Wingdings" panose="05000000000000000000" pitchFamily="2" charset="2"/>
              </a:rPr>
              <a:t>Hypothese</a:t>
            </a:r>
            <a:r>
              <a:rPr lang="fr-BE" altLang="fr-FR" dirty="0" smtClean="0">
                <a:solidFill>
                  <a:srgbClr val="303181"/>
                </a:solidFill>
                <a:sym typeface="Wingdings" panose="05000000000000000000" pitchFamily="2" charset="2"/>
              </a:rPr>
              <a:t> van de </a:t>
            </a:r>
            <a:r>
              <a:rPr lang="fr-BE" altLang="fr-FR" dirty="0" err="1" smtClean="0">
                <a:solidFill>
                  <a:srgbClr val="303181"/>
                </a:solidFill>
                <a:sym typeface="Wingdings" panose="05000000000000000000" pitchFamily="2" charset="2"/>
              </a:rPr>
              <a:t>betaling</a:t>
            </a:r>
            <a:r>
              <a:rPr lang="fr-BE" altLang="fr-FR" dirty="0" smtClean="0">
                <a:solidFill>
                  <a:srgbClr val="303181"/>
                </a:solidFill>
                <a:sym typeface="Wingdings" panose="05000000000000000000" pitchFamily="2" charset="2"/>
              </a:rPr>
              <a:t> </a:t>
            </a:r>
            <a:r>
              <a:rPr lang="fr-BE" altLang="fr-FR" dirty="0" err="1" smtClean="0">
                <a:solidFill>
                  <a:srgbClr val="303181"/>
                </a:solidFill>
                <a:sym typeface="Wingdings" panose="05000000000000000000" pitchFamily="2" charset="2"/>
              </a:rPr>
              <a:t>aan</a:t>
            </a:r>
            <a:r>
              <a:rPr lang="fr-BE" altLang="fr-FR" dirty="0" smtClean="0">
                <a:solidFill>
                  <a:srgbClr val="303181"/>
                </a:solidFill>
                <a:sym typeface="Wingdings" panose="05000000000000000000" pitchFamily="2" charset="2"/>
              </a:rPr>
              <a:t> de consument en </a:t>
            </a:r>
            <a:r>
              <a:rPr lang="nl-NL" altLang="fr-FR" dirty="0">
                <a:solidFill>
                  <a:srgbClr val="303181"/>
                </a:solidFill>
                <a:sym typeface="Wingdings" panose="05000000000000000000" pitchFamily="2" charset="2"/>
              </a:rPr>
              <a:t>gebrek aan kennis door </a:t>
            </a:r>
            <a:r>
              <a:rPr lang="nl-NL" altLang="fr-FR" dirty="0" smtClean="0">
                <a:solidFill>
                  <a:srgbClr val="303181"/>
                </a:solidFill>
                <a:sym typeface="Wingdings" panose="05000000000000000000" pitchFamily="2" charset="2"/>
              </a:rPr>
              <a:t>de kredietgever van </a:t>
            </a:r>
            <a:r>
              <a:rPr lang="nl-NL" altLang="fr-FR" dirty="0">
                <a:solidFill>
                  <a:srgbClr val="303181"/>
                </a:solidFill>
                <a:sym typeface="Wingdings" panose="05000000000000000000" pitchFamily="2" charset="2"/>
              </a:rPr>
              <a:t>de identiteit van de </a:t>
            </a:r>
            <a:r>
              <a:rPr lang="nl-NL" altLang="fr-FR" dirty="0" smtClean="0">
                <a:solidFill>
                  <a:srgbClr val="303181"/>
                </a:solidFill>
                <a:sym typeface="Wingdings" panose="05000000000000000000" pitchFamily="2" charset="2"/>
              </a:rPr>
              <a:t>verkoper/dienstverlener </a:t>
            </a:r>
            <a:r>
              <a:rPr lang="fr-BE" altLang="fr-FR" dirty="0" smtClean="0">
                <a:solidFill>
                  <a:srgbClr val="303181"/>
                </a:solidFill>
                <a:sym typeface="Wingdings" panose="05000000000000000000" pitchFamily="2" charset="2"/>
              </a:rPr>
              <a:t>(al.1, </a:t>
            </a:r>
            <a:r>
              <a:rPr lang="fr-BE" altLang="fr-FR" i="1" dirty="0" smtClean="0">
                <a:solidFill>
                  <a:srgbClr val="303181"/>
                </a:solidFill>
                <a:sym typeface="Wingdings" panose="05000000000000000000" pitchFamily="2" charset="2"/>
              </a:rPr>
              <a:t>in fine</a:t>
            </a:r>
            <a:r>
              <a:rPr lang="fr-BE" altLang="fr-FR" dirty="0" smtClean="0">
                <a:solidFill>
                  <a:srgbClr val="303181"/>
                </a:solidFill>
                <a:sym typeface="Wingdings" panose="05000000000000000000" pitchFamily="2" charset="2"/>
              </a:rPr>
              <a:t>)</a:t>
            </a:r>
            <a:endParaRPr lang="fr-BE" altLang="fr-FR" dirty="0">
              <a:solidFill>
                <a:srgbClr val="303181"/>
              </a:solidFill>
              <a:sym typeface="Wingdings" panose="05000000000000000000" pitchFamily="2" charset="2"/>
            </a:endParaRPr>
          </a:p>
          <a:p>
            <a:pPr marL="742950" lvl="1" indent="-285750" algn="just">
              <a:buFont typeface="Wingdings" panose="05000000000000000000" pitchFamily="2" charset="2"/>
              <a:buChar char="Ø"/>
              <a:defRPr/>
            </a:pPr>
            <a:r>
              <a:rPr lang="fr-FR" altLang="fr-FR" dirty="0" err="1" smtClean="0">
                <a:solidFill>
                  <a:srgbClr val="303181"/>
                </a:solidFill>
                <a:sym typeface="Wingdings" panose="05000000000000000000" pitchFamily="2" charset="2"/>
              </a:rPr>
              <a:t>Vb</a:t>
            </a:r>
            <a:r>
              <a:rPr lang="fr-FR" altLang="fr-FR" dirty="0" smtClean="0">
                <a:solidFill>
                  <a:srgbClr val="303181"/>
                </a:solidFill>
                <a:sym typeface="Wingdings" panose="05000000000000000000" pitchFamily="2" charset="2"/>
              </a:rPr>
              <a:t>. : LOA ter </a:t>
            </a:r>
            <a:r>
              <a:rPr lang="fr-FR" altLang="fr-FR" dirty="0" err="1" smtClean="0">
                <a:solidFill>
                  <a:srgbClr val="303181"/>
                </a:solidFill>
                <a:sym typeface="Wingdings" panose="05000000000000000000" pitchFamily="2" charset="2"/>
              </a:rPr>
              <a:t>financiering</a:t>
            </a:r>
            <a:r>
              <a:rPr lang="fr-FR" altLang="fr-FR" dirty="0" smtClean="0">
                <a:solidFill>
                  <a:srgbClr val="303181"/>
                </a:solidFill>
                <a:sym typeface="Wingdings" panose="05000000000000000000" pitchFamily="2" charset="2"/>
              </a:rPr>
              <a:t> van </a:t>
            </a:r>
            <a:r>
              <a:rPr lang="fr-FR" altLang="fr-FR" dirty="0" err="1" smtClean="0">
                <a:solidFill>
                  <a:srgbClr val="303181"/>
                </a:solidFill>
                <a:sym typeface="Wingdings" panose="05000000000000000000" pitchFamily="2" charset="2"/>
              </a:rPr>
              <a:t>een</a:t>
            </a:r>
            <a:r>
              <a:rPr lang="fr-FR" altLang="fr-FR" dirty="0" smtClean="0">
                <a:solidFill>
                  <a:srgbClr val="303181"/>
                </a:solidFill>
                <a:sym typeface="Wingdings" panose="05000000000000000000" pitchFamily="2" charset="2"/>
              </a:rPr>
              <a:t> </a:t>
            </a:r>
            <a:r>
              <a:rPr lang="fr-FR" altLang="fr-FR" dirty="0" err="1" smtClean="0">
                <a:solidFill>
                  <a:srgbClr val="303181"/>
                </a:solidFill>
                <a:sym typeface="Wingdings" panose="05000000000000000000" pitchFamily="2" charset="2"/>
              </a:rPr>
              <a:t>elektrisch</a:t>
            </a:r>
            <a:r>
              <a:rPr lang="fr-FR" altLang="fr-FR" dirty="0" smtClean="0">
                <a:solidFill>
                  <a:srgbClr val="303181"/>
                </a:solidFill>
                <a:sym typeface="Wingdings" panose="05000000000000000000" pitchFamily="2" charset="2"/>
              </a:rPr>
              <a:t> </a:t>
            </a:r>
            <a:r>
              <a:rPr lang="fr-FR" altLang="fr-FR" dirty="0" err="1" smtClean="0">
                <a:solidFill>
                  <a:srgbClr val="303181"/>
                </a:solidFill>
                <a:sym typeface="Wingdings" panose="05000000000000000000" pitchFamily="2" charset="2"/>
              </a:rPr>
              <a:t>voertuig</a:t>
            </a:r>
            <a:endParaRPr lang="fr-FR" altLang="fr-FR" dirty="0" smtClean="0">
              <a:solidFill>
                <a:srgbClr val="303181"/>
              </a:solidFill>
              <a:sym typeface="Wingdings" panose="05000000000000000000" pitchFamily="2" charset="2"/>
            </a:endParaRPr>
          </a:p>
          <a:p>
            <a:pPr marL="457200" indent="-457200">
              <a:buFont typeface="+mj-lt"/>
              <a:buAutoNum type="arabicPeriod" startAt="3"/>
            </a:pPr>
            <a:endParaRPr lang="fr-FR" sz="2400" dirty="0" smtClean="0">
              <a:solidFill>
                <a:srgbClr val="C25D1B"/>
              </a:solidFill>
            </a:endParaRPr>
          </a:p>
          <a:p>
            <a:endParaRPr lang="fr-FR" sz="2400" dirty="0" smtClean="0">
              <a:solidFill>
                <a:srgbClr val="C25D1B"/>
              </a:solidFill>
            </a:endParaRPr>
          </a:p>
        </p:txBody>
      </p:sp>
    </p:spTree>
    <p:extLst>
      <p:ext uri="{BB962C8B-B14F-4D97-AF65-F5344CB8AC3E}">
        <p14:creationId xmlns:p14="http://schemas.microsoft.com/office/powerpoint/2010/main" val="543867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8610600" y="6356350"/>
            <a:ext cx="2651449" cy="365125"/>
          </a:xfrm>
          <a:prstGeom prst="rect">
            <a:avLst/>
          </a:prstGeom>
        </p:spPr>
        <p:txBody>
          <a:bodyPr/>
          <a:lstStyle/>
          <a:p>
            <a:pPr algn="r"/>
            <a:fld id="{18080B2C-3442-4A09-BECF-3F98DB91164B}" type="slidenum">
              <a:rPr lang="fr-FR" smtClean="0"/>
              <a:pPr algn="r"/>
              <a:t>19</a:t>
            </a:fld>
            <a:endParaRPr lang="fr-FR" dirty="0"/>
          </a:p>
        </p:txBody>
      </p:sp>
      <p:sp>
        <p:nvSpPr>
          <p:cNvPr id="11" name="ZoneTexte 10"/>
          <p:cNvSpPr txBox="1"/>
          <p:nvPr/>
        </p:nvSpPr>
        <p:spPr>
          <a:xfrm>
            <a:off x="1057275" y="998375"/>
            <a:ext cx="10296525" cy="6478697"/>
          </a:xfrm>
          <a:prstGeom prst="rect">
            <a:avLst/>
          </a:prstGeom>
          <a:noFill/>
        </p:spPr>
        <p:txBody>
          <a:bodyPr wrap="square" rtlCol="0">
            <a:spAutoFit/>
          </a:bodyPr>
          <a:lstStyle/>
          <a:p>
            <a:pPr marL="0" lvl="1">
              <a:defRPr/>
            </a:pPr>
            <a:r>
              <a:rPr lang="fr-BE" sz="2400" dirty="0" smtClean="0">
                <a:solidFill>
                  <a:srgbClr val="C25D1B"/>
                </a:solidFill>
              </a:rPr>
              <a:t>« </a:t>
            </a:r>
            <a:r>
              <a:rPr lang="fr-BE" sz="2400" dirty="0" err="1" smtClean="0">
                <a:solidFill>
                  <a:srgbClr val="C25D1B"/>
                </a:solidFill>
              </a:rPr>
              <a:t>Gelieerde</a:t>
            </a:r>
            <a:r>
              <a:rPr lang="fr-BE" sz="2400" dirty="0" smtClean="0">
                <a:solidFill>
                  <a:srgbClr val="C25D1B"/>
                </a:solidFill>
              </a:rPr>
              <a:t> » </a:t>
            </a:r>
            <a:r>
              <a:rPr lang="fr-FR" sz="2400" dirty="0" err="1">
                <a:solidFill>
                  <a:srgbClr val="C25D1B"/>
                </a:solidFill>
              </a:rPr>
              <a:t>kredietovereenkomst</a:t>
            </a:r>
            <a:r>
              <a:rPr lang="fr-FR" sz="2400" dirty="0">
                <a:solidFill>
                  <a:srgbClr val="C25D1B"/>
                </a:solidFill>
              </a:rPr>
              <a:t> </a:t>
            </a:r>
            <a:r>
              <a:rPr lang="fr-BE" sz="2400" dirty="0" smtClean="0">
                <a:solidFill>
                  <a:srgbClr val="C25D1B"/>
                </a:solidFill>
              </a:rPr>
              <a:t>– </a:t>
            </a:r>
            <a:r>
              <a:rPr lang="fr-BE" sz="2400" dirty="0" err="1" smtClean="0">
                <a:solidFill>
                  <a:srgbClr val="C25D1B"/>
                </a:solidFill>
              </a:rPr>
              <a:t>Aandachtspunten</a:t>
            </a:r>
            <a:r>
              <a:rPr lang="fr-BE" sz="2400" dirty="0" smtClean="0">
                <a:solidFill>
                  <a:srgbClr val="C25D1B"/>
                </a:solidFill>
              </a:rPr>
              <a:t> </a:t>
            </a:r>
            <a:r>
              <a:rPr lang="fr-BE" sz="2400" dirty="0" err="1" smtClean="0">
                <a:solidFill>
                  <a:srgbClr val="C25D1B"/>
                </a:solidFill>
              </a:rPr>
              <a:t>voor</a:t>
            </a:r>
            <a:r>
              <a:rPr lang="fr-BE" sz="2400" dirty="0" smtClean="0">
                <a:solidFill>
                  <a:srgbClr val="C25D1B"/>
                </a:solidFill>
              </a:rPr>
              <a:t> de </a:t>
            </a:r>
            <a:r>
              <a:rPr lang="fr-BE" sz="2400" dirty="0" err="1" smtClean="0">
                <a:solidFill>
                  <a:srgbClr val="C25D1B"/>
                </a:solidFill>
              </a:rPr>
              <a:t>praktijk</a:t>
            </a:r>
            <a:endParaRPr lang="fr-BE" sz="2400" dirty="0" smtClean="0">
              <a:solidFill>
                <a:srgbClr val="C25D1B"/>
              </a:solidFill>
            </a:endParaRPr>
          </a:p>
          <a:p>
            <a:pPr marL="0" lvl="1">
              <a:defRPr/>
            </a:pPr>
            <a:endParaRPr lang="fr-BE" altLang="fr-FR" sz="900" dirty="0">
              <a:solidFill>
                <a:srgbClr val="303181"/>
              </a:solidFill>
              <a:sym typeface="Wingdings" panose="05000000000000000000" pitchFamily="2" charset="2"/>
            </a:endParaRPr>
          </a:p>
          <a:p>
            <a:pPr lvl="1" indent="-457200">
              <a:buFont typeface="+mj-lt"/>
              <a:buAutoNum type="arabicPeriod" startAt="2"/>
              <a:defRPr/>
            </a:pPr>
            <a:endParaRPr lang="fr-BE" altLang="fr-FR" sz="900" dirty="0" smtClean="0">
              <a:solidFill>
                <a:srgbClr val="303181"/>
              </a:solidFill>
              <a:sym typeface="Wingdings" panose="05000000000000000000" pitchFamily="2" charset="2"/>
            </a:endParaRPr>
          </a:p>
          <a:p>
            <a:pPr lvl="1" indent="-457200">
              <a:buFont typeface="+mj-lt"/>
              <a:buAutoNum type="arabicPeriod" startAt="2"/>
              <a:defRPr/>
            </a:pPr>
            <a:endParaRPr lang="fr-BE" altLang="fr-FR" sz="900" dirty="0">
              <a:solidFill>
                <a:srgbClr val="303181"/>
              </a:solidFill>
              <a:sym typeface="Wingdings" panose="05000000000000000000" pitchFamily="2" charset="2"/>
            </a:endParaRPr>
          </a:p>
          <a:p>
            <a:pPr lvl="1" indent="-457200">
              <a:buFont typeface="+mj-lt"/>
              <a:buAutoNum type="arabicPeriod" startAt="2"/>
              <a:defRPr/>
            </a:pPr>
            <a:endParaRPr lang="fr-BE" altLang="fr-FR" sz="900" dirty="0" smtClean="0">
              <a:solidFill>
                <a:srgbClr val="303181"/>
              </a:solidFill>
              <a:sym typeface="Wingdings" panose="05000000000000000000" pitchFamily="2" charset="2"/>
            </a:endParaRPr>
          </a:p>
          <a:p>
            <a:pPr lvl="1" indent="-457200">
              <a:buFont typeface="+mj-lt"/>
              <a:buAutoNum type="arabicPeriod" startAt="2"/>
              <a:defRPr/>
            </a:pPr>
            <a:endParaRPr lang="fr-BE" altLang="fr-FR" sz="900" dirty="0">
              <a:solidFill>
                <a:srgbClr val="303181"/>
              </a:solidFill>
              <a:sym typeface="Wingdings" panose="05000000000000000000" pitchFamily="2" charset="2"/>
            </a:endParaRPr>
          </a:p>
          <a:p>
            <a:pPr algn="just"/>
            <a:r>
              <a:rPr lang="fr-FR" b="1" dirty="0" err="1" smtClean="0">
                <a:solidFill>
                  <a:srgbClr val="303181"/>
                </a:solidFill>
              </a:rPr>
              <a:t>Vermelding</a:t>
            </a:r>
            <a:r>
              <a:rPr lang="fr-FR" b="1" dirty="0" smtClean="0">
                <a:solidFill>
                  <a:srgbClr val="303181"/>
                </a:solidFill>
              </a:rPr>
              <a:t> van het </a:t>
            </a:r>
            <a:r>
              <a:rPr lang="fr-FR" b="1" dirty="0" err="1" smtClean="0">
                <a:solidFill>
                  <a:srgbClr val="303181"/>
                </a:solidFill>
              </a:rPr>
              <a:t>gefinancierde</a:t>
            </a:r>
            <a:r>
              <a:rPr lang="fr-FR" b="1" dirty="0" smtClean="0">
                <a:solidFill>
                  <a:srgbClr val="303181"/>
                </a:solidFill>
              </a:rPr>
              <a:t> </a:t>
            </a:r>
            <a:r>
              <a:rPr lang="fr-FR" b="1" dirty="0" err="1" smtClean="0">
                <a:solidFill>
                  <a:srgbClr val="303181"/>
                </a:solidFill>
              </a:rPr>
              <a:t>goed</a:t>
            </a:r>
            <a:r>
              <a:rPr lang="fr-FR" b="1" dirty="0" smtClean="0">
                <a:solidFill>
                  <a:srgbClr val="303181"/>
                </a:solidFill>
              </a:rPr>
              <a:t>/</a:t>
            </a:r>
            <a:r>
              <a:rPr lang="fr-FR" b="1" dirty="0" err="1" smtClean="0">
                <a:solidFill>
                  <a:srgbClr val="303181"/>
                </a:solidFill>
              </a:rPr>
              <a:t>dienst</a:t>
            </a:r>
            <a:endParaRPr lang="fr-FR" b="1" dirty="0" smtClean="0">
              <a:solidFill>
                <a:srgbClr val="303181"/>
              </a:solidFill>
            </a:endParaRPr>
          </a:p>
          <a:p>
            <a:pPr algn="just"/>
            <a:endParaRPr lang="fr-FR" dirty="0" smtClean="0">
              <a:solidFill>
                <a:srgbClr val="303181"/>
              </a:solidFill>
            </a:endParaRPr>
          </a:p>
          <a:p>
            <a:pPr marL="742950" lvl="1" indent="-285750" algn="just">
              <a:buFont typeface="Arial" panose="020B0604020202020204" pitchFamily="34" charset="0"/>
              <a:buChar char="•"/>
            </a:pPr>
            <a:r>
              <a:rPr lang="fr-FR" dirty="0" err="1" smtClean="0">
                <a:solidFill>
                  <a:srgbClr val="303181"/>
                </a:solidFill>
              </a:rPr>
              <a:t>Advies</a:t>
            </a:r>
            <a:r>
              <a:rPr lang="fr-FR" dirty="0" smtClean="0">
                <a:solidFill>
                  <a:srgbClr val="303181"/>
                </a:solidFill>
              </a:rPr>
              <a:t> van FOD Economie  </a:t>
            </a:r>
            <a:r>
              <a:rPr lang="fr-BE" dirty="0">
                <a:solidFill>
                  <a:srgbClr val="303181"/>
                </a:solidFill>
              </a:rPr>
              <a:t>(Guidelines </a:t>
            </a:r>
            <a:r>
              <a:rPr lang="fr-BE" dirty="0" err="1" smtClean="0">
                <a:solidFill>
                  <a:srgbClr val="303181"/>
                </a:solidFill>
              </a:rPr>
              <a:t>Kredietwaardigheidsbeoordeling</a:t>
            </a:r>
            <a:r>
              <a:rPr lang="fr-BE" dirty="0" smtClean="0">
                <a:solidFill>
                  <a:srgbClr val="303181"/>
                </a:solidFill>
              </a:rPr>
              <a:t> + </a:t>
            </a:r>
            <a:r>
              <a:rPr lang="fr-BE" dirty="0" err="1" smtClean="0">
                <a:solidFill>
                  <a:srgbClr val="303181"/>
                </a:solidFill>
              </a:rPr>
              <a:t>Geannoteerd</a:t>
            </a:r>
            <a:r>
              <a:rPr lang="fr-BE" dirty="0" smtClean="0">
                <a:solidFill>
                  <a:srgbClr val="303181"/>
                </a:solidFill>
              </a:rPr>
              <a:t> </a:t>
            </a:r>
            <a:r>
              <a:rPr lang="fr-BE" dirty="0" err="1" smtClean="0">
                <a:solidFill>
                  <a:srgbClr val="303181"/>
                </a:solidFill>
              </a:rPr>
              <a:t>Wetboek</a:t>
            </a:r>
            <a:r>
              <a:rPr lang="fr-BE" dirty="0" smtClean="0">
                <a:solidFill>
                  <a:srgbClr val="303181"/>
                </a:solidFill>
              </a:rPr>
              <a:t> HK):</a:t>
            </a:r>
            <a:r>
              <a:rPr lang="fr-FR" dirty="0" smtClean="0">
                <a:solidFill>
                  <a:srgbClr val="303181"/>
                </a:solidFill>
              </a:rPr>
              <a:t>  </a:t>
            </a:r>
            <a:r>
              <a:rPr lang="fr-BE" dirty="0" smtClean="0">
                <a:solidFill>
                  <a:srgbClr val="303181"/>
                </a:solidFill>
              </a:rPr>
              <a:t>«</a:t>
            </a:r>
            <a:r>
              <a:rPr lang="fr-BE" dirty="0">
                <a:solidFill>
                  <a:srgbClr val="303181"/>
                </a:solidFill>
              </a:rPr>
              <a:t> </a:t>
            </a:r>
            <a:r>
              <a:rPr lang="nl-NL" dirty="0"/>
              <a:t> </a:t>
            </a:r>
            <a:r>
              <a:rPr lang="nl-NL" i="1" dirty="0">
                <a:solidFill>
                  <a:srgbClr val="303181"/>
                </a:solidFill>
              </a:rPr>
              <a:t>Voor de financiering van een goed of een dienst is vereist dat de kredietgever inlichtingen inwint over de precieze aard van de </a:t>
            </a:r>
            <a:r>
              <a:rPr lang="nl-NL" i="1" dirty="0" smtClean="0">
                <a:solidFill>
                  <a:srgbClr val="303181"/>
                </a:solidFill>
              </a:rPr>
              <a:t>uitgaven; </a:t>
            </a:r>
            <a:r>
              <a:rPr lang="nl-NL" i="1" dirty="0">
                <a:solidFill>
                  <a:srgbClr val="303181"/>
                </a:solidFill>
              </a:rPr>
              <a:t>hij vraagt hiertoe </a:t>
            </a:r>
            <a:r>
              <a:rPr lang="nl-NL" i="1" dirty="0">
                <a:solidFill>
                  <a:srgbClr val="FF0000"/>
                </a:solidFill>
              </a:rPr>
              <a:t>een afschrift van de bestelbon </a:t>
            </a:r>
            <a:r>
              <a:rPr lang="nl-NL" i="1" dirty="0">
                <a:solidFill>
                  <a:srgbClr val="303181"/>
                </a:solidFill>
              </a:rPr>
              <a:t>of een </a:t>
            </a:r>
            <a:r>
              <a:rPr lang="nl-NL" i="1" dirty="0">
                <a:solidFill>
                  <a:srgbClr val="FF0000"/>
                </a:solidFill>
              </a:rPr>
              <a:t>gedetailleerde raming van de kostprijs </a:t>
            </a:r>
            <a:r>
              <a:rPr lang="nl-NL" i="1" dirty="0">
                <a:solidFill>
                  <a:srgbClr val="303181"/>
                </a:solidFill>
              </a:rPr>
              <a:t>om het bedrag van het krediet te bepalen dat het meest aangepast is </a:t>
            </a:r>
            <a:r>
              <a:rPr lang="fr-BE" i="1" dirty="0" smtClean="0">
                <a:solidFill>
                  <a:srgbClr val="303181"/>
                </a:solidFill>
              </a:rPr>
              <a:t>[…] en </a:t>
            </a:r>
            <a:r>
              <a:rPr lang="fr-BE" i="1" dirty="0" err="1" smtClean="0">
                <a:solidFill>
                  <a:srgbClr val="303181"/>
                </a:solidFill>
              </a:rPr>
              <a:t>anderzijds</a:t>
            </a:r>
            <a:r>
              <a:rPr lang="fr-BE" i="1" dirty="0" smtClean="0">
                <a:solidFill>
                  <a:srgbClr val="303181"/>
                </a:solidFill>
              </a:rPr>
              <a:t>, indien van </a:t>
            </a:r>
            <a:r>
              <a:rPr lang="fr-BE" i="1" dirty="0" err="1" smtClean="0">
                <a:solidFill>
                  <a:srgbClr val="303181"/>
                </a:solidFill>
              </a:rPr>
              <a:t>toepassing</a:t>
            </a:r>
            <a:r>
              <a:rPr lang="fr-BE" i="1" dirty="0" smtClean="0">
                <a:solidFill>
                  <a:srgbClr val="303181"/>
                </a:solidFill>
              </a:rPr>
              <a:t>, om de </a:t>
            </a:r>
            <a:r>
              <a:rPr lang="fr-BE" i="1" dirty="0" err="1" smtClean="0">
                <a:solidFill>
                  <a:srgbClr val="303181"/>
                </a:solidFill>
              </a:rPr>
              <a:t>wettelijke</a:t>
            </a:r>
            <a:r>
              <a:rPr lang="fr-BE" i="1" dirty="0" smtClean="0">
                <a:solidFill>
                  <a:srgbClr val="303181"/>
                </a:solidFill>
              </a:rPr>
              <a:t> </a:t>
            </a:r>
            <a:r>
              <a:rPr lang="fr-BE" i="1" dirty="0" err="1" smtClean="0">
                <a:solidFill>
                  <a:srgbClr val="303181"/>
                </a:solidFill>
              </a:rPr>
              <a:t>voorschriften</a:t>
            </a:r>
            <a:r>
              <a:rPr lang="fr-BE" i="1" dirty="0" smtClean="0">
                <a:solidFill>
                  <a:srgbClr val="303181"/>
                </a:solidFill>
              </a:rPr>
              <a:t> </a:t>
            </a:r>
            <a:r>
              <a:rPr lang="fr-BE" i="1" dirty="0" err="1" smtClean="0">
                <a:solidFill>
                  <a:srgbClr val="303181"/>
                </a:solidFill>
              </a:rPr>
              <a:t>inzake</a:t>
            </a:r>
            <a:r>
              <a:rPr lang="fr-BE" i="1" dirty="0" smtClean="0">
                <a:solidFill>
                  <a:srgbClr val="303181"/>
                </a:solidFill>
              </a:rPr>
              <a:t> de </a:t>
            </a:r>
            <a:r>
              <a:rPr lang="fr-BE" i="1" dirty="0" err="1" smtClean="0">
                <a:solidFill>
                  <a:srgbClr val="303181"/>
                </a:solidFill>
              </a:rPr>
              <a:t>gelieerde</a:t>
            </a:r>
            <a:r>
              <a:rPr lang="fr-BE" i="1" dirty="0">
                <a:solidFill>
                  <a:srgbClr val="303181"/>
                </a:solidFill>
              </a:rPr>
              <a:t> </a:t>
            </a:r>
            <a:r>
              <a:rPr lang="fr-BE" i="1" dirty="0" err="1" smtClean="0">
                <a:solidFill>
                  <a:srgbClr val="303181"/>
                </a:solidFill>
              </a:rPr>
              <a:t>overeenkomsten</a:t>
            </a:r>
            <a:r>
              <a:rPr lang="fr-BE" i="1" dirty="0" smtClean="0">
                <a:solidFill>
                  <a:srgbClr val="303181"/>
                </a:solidFill>
              </a:rPr>
              <a:t> te </a:t>
            </a:r>
            <a:r>
              <a:rPr lang="fr-BE" i="1" dirty="0" err="1" smtClean="0">
                <a:solidFill>
                  <a:srgbClr val="303181"/>
                </a:solidFill>
              </a:rPr>
              <a:t>kunnen</a:t>
            </a:r>
            <a:r>
              <a:rPr lang="fr-BE" i="1" dirty="0" smtClean="0">
                <a:solidFill>
                  <a:srgbClr val="303181"/>
                </a:solidFill>
              </a:rPr>
              <a:t> </a:t>
            </a:r>
            <a:r>
              <a:rPr lang="fr-BE" i="1" dirty="0" err="1" smtClean="0">
                <a:solidFill>
                  <a:srgbClr val="303181"/>
                </a:solidFill>
              </a:rPr>
              <a:t>respecteren</a:t>
            </a:r>
            <a:r>
              <a:rPr lang="fr-BE" dirty="0">
                <a:solidFill>
                  <a:srgbClr val="303181"/>
                </a:solidFill>
              </a:rPr>
              <a:t> </a:t>
            </a:r>
            <a:r>
              <a:rPr lang="fr-BE" dirty="0" smtClean="0">
                <a:solidFill>
                  <a:srgbClr val="303181"/>
                </a:solidFill>
              </a:rPr>
              <a:t>»</a:t>
            </a:r>
          </a:p>
          <a:p>
            <a:pPr lvl="1" algn="just"/>
            <a:endParaRPr lang="fr-BE" dirty="0" smtClean="0">
              <a:solidFill>
                <a:srgbClr val="303181"/>
              </a:solidFill>
            </a:endParaRPr>
          </a:p>
          <a:p>
            <a:pPr marL="742950" lvl="1" indent="-285750" algn="just">
              <a:buFont typeface="Arial" panose="020B0604020202020204" pitchFamily="34" charset="0"/>
              <a:buChar char="•"/>
            </a:pPr>
            <a:r>
              <a:rPr lang="fr-BE" dirty="0" err="1" smtClean="0">
                <a:solidFill>
                  <a:srgbClr val="303181"/>
                </a:solidFill>
              </a:rPr>
              <a:t>Informatie</a:t>
            </a:r>
            <a:r>
              <a:rPr lang="fr-BE" dirty="0" smtClean="0">
                <a:solidFill>
                  <a:srgbClr val="303181"/>
                </a:solidFill>
              </a:rPr>
              <a:t> te </a:t>
            </a:r>
            <a:r>
              <a:rPr lang="fr-BE" dirty="0" err="1" smtClean="0">
                <a:solidFill>
                  <a:srgbClr val="303181"/>
                </a:solidFill>
              </a:rPr>
              <a:t>vragen</a:t>
            </a:r>
            <a:r>
              <a:rPr lang="fr-BE" dirty="0" smtClean="0">
                <a:solidFill>
                  <a:srgbClr val="303181"/>
                </a:solidFill>
              </a:rPr>
              <a:t> </a:t>
            </a:r>
            <a:r>
              <a:rPr lang="fr-BE" dirty="0" err="1" smtClean="0">
                <a:solidFill>
                  <a:srgbClr val="303181"/>
                </a:solidFill>
              </a:rPr>
              <a:t>aan</a:t>
            </a:r>
            <a:r>
              <a:rPr lang="fr-BE" dirty="0" smtClean="0">
                <a:solidFill>
                  <a:srgbClr val="303181"/>
                </a:solidFill>
              </a:rPr>
              <a:t> de consument: </a:t>
            </a:r>
          </a:p>
          <a:p>
            <a:pPr marL="1200150" lvl="2" indent="-285750" algn="just">
              <a:buFont typeface="Arial" panose="020B0604020202020204" pitchFamily="34" charset="0"/>
              <a:buChar char="•"/>
            </a:pPr>
            <a:r>
              <a:rPr lang="fr-BE" dirty="0" smtClean="0">
                <a:solidFill>
                  <a:srgbClr val="303181"/>
                </a:solidFill>
              </a:rPr>
              <a:t>Minimale </a:t>
            </a:r>
            <a:r>
              <a:rPr lang="fr-BE" dirty="0" err="1" smtClean="0">
                <a:solidFill>
                  <a:srgbClr val="303181"/>
                </a:solidFill>
              </a:rPr>
              <a:t>lijst</a:t>
            </a:r>
            <a:r>
              <a:rPr lang="fr-BE" dirty="0" smtClean="0">
                <a:solidFill>
                  <a:srgbClr val="303181"/>
                </a:solidFill>
              </a:rPr>
              <a:t> in het WER (</a:t>
            </a:r>
            <a:r>
              <a:rPr lang="nl-NL" dirty="0">
                <a:solidFill>
                  <a:srgbClr val="303181"/>
                </a:solidFill>
              </a:rPr>
              <a:t>om de kredietwaardigheid van de consument te beoordelen</a:t>
            </a:r>
            <a:r>
              <a:rPr lang="fr-BE" dirty="0" smtClean="0">
                <a:solidFill>
                  <a:srgbClr val="303181"/>
                </a:solidFill>
              </a:rPr>
              <a:t>) : </a:t>
            </a:r>
            <a:r>
              <a:rPr lang="fr-BE" dirty="0" err="1" smtClean="0">
                <a:solidFill>
                  <a:srgbClr val="303181"/>
                </a:solidFill>
              </a:rPr>
              <a:t>waaronder</a:t>
            </a:r>
            <a:r>
              <a:rPr lang="fr-BE" dirty="0" smtClean="0">
                <a:solidFill>
                  <a:srgbClr val="303181"/>
                </a:solidFill>
              </a:rPr>
              <a:t> het </a:t>
            </a:r>
            <a:r>
              <a:rPr lang="fr-BE" dirty="0" err="1">
                <a:solidFill>
                  <a:srgbClr val="303181"/>
                </a:solidFill>
              </a:rPr>
              <a:t>d</a:t>
            </a:r>
            <a:r>
              <a:rPr lang="fr-BE" dirty="0" err="1" smtClean="0">
                <a:solidFill>
                  <a:srgbClr val="303181"/>
                </a:solidFill>
              </a:rPr>
              <a:t>oel</a:t>
            </a:r>
            <a:endParaRPr lang="fr-BE" dirty="0" smtClean="0">
              <a:solidFill>
                <a:srgbClr val="303181"/>
              </a:solidFill>
            </a:endParaRPr>
          </a:p>
          <a:p>
            <a:pPr marL="1200150" lvl="2" indent="-285750" algn="just">
              <a:buFont typeface="Arial" panose="020B0604020202020204" pitchFamily="34" charset="0"/>
              <a:buChar char="•"/>
            </a:pPr>
            <a:r>
              <a:rPr lang="nl-NL" dirty="0">
                <a:solidFill>
                  <a:srgbClr val="303181"/>
                </a:solidFill>
              </a:rPr>
              <a:t>Uitbreiding </a:t>
            </a:r>
            <a:r>
              <a:rPr lang="nl-NL" dirty="0" smtClean="0">
                <a:solidFill>
                  <a:srgbClr val="303181"/>
                </a:solidFill>
              </a:rPr>
              <a:t>aan </a:t>
            </a:r>
            <a:r>
              <a:rPr lang="nl-NL" dirty="0">
                <a:solidFill>
                  <a:srgbClr val="303181"/>
                </a:solidFill>
              </a:rPr>
              <a:t>de onderliggende contractuele documenten om te voldoen aan de adviesplicht van het meest geschikte type en bedrag </a:t>
            </a:r>
          </a:p>
          <a:p>
            <a:pPr marL="1200150" lvl="2" indent="-285750" algn="just">
              <a:buFont typeface="Wingdings" panose="05000000000000000000" pitchFamily="2" charset="2"/>
              <a:buChar char="Ø"/>
            </a:pPr>
            <a:r>
              <a:rPr lang="fr-FR" altLang="fr-FR" dirty="0" err="1">
                <a:solidFill>
                  <a:srgbClr val="303181"/>
                </a:solidFill>
                <a:sym typeface="Wingdings" panose="05000000000000000000" pitchFamily="2" charset="2"/>
              </a:rPr>
              <a:t>Vb</a:t>
            </a:r>
            <a:r>
              <a:rPr lang="fr-FR" altLang="fr-FR" dirty="0">
                <a:solidFill>
                  <a:srgbClr val="303181"/>
                </a:solidFill>
                <a:sym typeface="Wingdings" panose="05000000000000000000" pitchFamily="2" charset="2"/>
              </a:rPr>
              <a:t>. : LOA ter </a:t>
            </a:r>
            <a:r>
              <a:rPr lang="fr-FR" altLang="fr-FR" dirty="0" err="1">
                <a:solidFill>
                  <a:srgbClr val="303181"/>
                </a:solidFill>
                <a:sym typeface="Wingdings" panose="05000000000000000000" pitchFamily="2" charset="2"/>
              </a:rPr>
              <a:t>financiering</a:t>
            </a:r>
            <a:r>
              <a:rPr lang="fr-FR" altLang="fr-FR" dirty="0">
                <a:solidFill>
                  <a:srgbClr val="303181"/>
                </a:solidFill>
                <a:sym typeface="Wingdings" panose="05000000000000000000" pitchFamily="2" charset="2"/>
              </a:rPr>
              <a:t> van </a:t>
            </a:r>
            <a:r>
              <a:rPr lang="fr-FR" altLang="fr-FR" dirty="0" err="1">
                <a:solidFill>
                  <a:srgbClr val="303181"/>
                </a:solidFill>
                <a:sym typeface="Wingdings" panose="05000000000000000000" pitchFamily="2" charset="2"/>
              </a:rPr>
              <a:t>een</a:t>
            </a:r>
            <a:r>
              <a:rPr lang="fr-FR" altLang="fr-FR" dirty="0">
                <a:solidFill>
                  <a:srgbClr val="303181"/>
                </a:solidFill>
                <a:sym typeface="Wingdings" panose="05000000000000000000" pitchFamily="2" charset="2"/>
              </a:rPr>
              <a:t> </a:t>
            </a:r>
            <a:r>
              <a:rPr lang="fr-FR" altLang="fr-FR" dirty="0" err="1">
                <a:solidFill>
                  <a:srgbClr val="303181"/>
                </a:solidFill>
                <a:sym typeface="Wingdings" panose="05000000000000000000" pitchFamily="2" charset="2"/>
              </a:rPr>
              <a:t>elektrisch</a:t>
            </a:r>
            <a:r>
              <a:rPr lang="fr-FR" altLang="fr-FR" dirty="0">
                <a:solidFill>
                  <a:srgbClr val="303181"/>
                </a:solidFill>
                <a:sym typeface="Wingdings" panose="05000000000000000000" pitchFamily="2" charset="2"/>
              </a:rPr>
              <a:t> </a:t>
            </a:r>
            <a:r>
              <a:rPr lang="fr-FR" altLang="fr-FR" dirty="0" err="1">
                <a:solidFill>
                  <a:srgbClr val="303181"/>
                </a:solidFill>
                <a:sym typeface="Wingdings" panose="05000000000000000000" pitchFamily="2" charset="2"/>
              </a:rPr>
              <a:t>voertuig</a:t>
            </a:r>
            <a:endParaRPr lang="fr-FR" altLang="fr-FR" dirty="0">
              <a:solidFill>
                <a:srgbClr val="303181"/>
              </a:solidFill>
              <a:sym typeface="Wingdings" panose="05000000000000000000" pitchFamily="2" charset="2"/>
            </a:endParaRPr>
          </a:p>
          <a:p>
            <a:pPr lvl="2" algn="just"/>
            <a:endParaRPr lang="fr-BE" dirty="0" smtClean="0">
              <a:solidFill>
                <a:srgbClr val="303181"/>
              </a:solidFill>
            </a:endParaRPr>
          </a:p>
          <a:p>
            <a:pPr marL="742950" lvl="1" indent="-285750" algn="just">
              <a:buFont typeface="Arial" panose="020B0604020202020204" pitchFamily="34" charset="0"/>
              <a:buChar char="•"/>
            </a:pPr>
            <a:r>
              <a:rPr lang="fr-BE" dirty="0" err="1" smtClean="0">
                <a:solidFill>
                  <a:srgbClr val="303181"/>
                </a:solidFill>
              </a:rPr>
              <a:t>Bewijs</a:t>
            </a:r>
            <a:r>
              <a:rPr lang="fr-BE" dirty="0" smtClean="0">
                <a:solidFill>
                  <a:srgbClr val="303181"/>
                </a:solidFill>
              </a:rPr>
              <a:t>: </a:t>
            </a:r>
            <a:r>
              <a:rPr lang="fr-BE" dirty="0" err="1" smtClean="0">
                <a:solidFill>
                  <a:srgbClr val="303181"/>
                </a:solidFill>
              </a:rPr>
              <a:t>opbouwen</a:t>
            </a:r>
            <a:r>
              <a:rPr lang="fr-BE" dirty="0" smtClean="0">
                <a:solidFill>
                  <a:srgbClr val="303181"/>
                </a:solidFill>
              </a:rPr>
              <a:t> van het </a:t>
            </a:r>
            <a:r>
              <a:rPr lang="fr-BE" dirty="0" err="1" smtClean="0">
                <a:solidFill>
                  <a:srgbClr val="303181"/>
                </a:solidFill>
              </a:rPr>
              <a:t>kredietdossier</a:t>
            </a:r>
            <a:endParaRPr lang="fr-BE" dirty="0" smtClean="0">
              <a:solidFill>
                <a:srgbClr val="303181"/>
              </a:solidFill>
            </a:endParaRPr>
          </a:p>
          <a:p>
            <a:pPr lvl="1" algn="just"/>
            <a:endParaRPr lang="fr-BE" sz="800" dirty="0">
              <a:solidFill>
                <a:srgbClr val="303181"/>
              </a:solidFill>
            </a:endParaRPr>
          </a:p>
          <a:p>
            <a:pPr lvl="0" algn="just"/>
            <a:endParaRPr lang="fr-BE" sz="800" dirty="0">
              <a:solidFill>
                <a:srgbClr val="303181"/>
              </a:solidFill>
            </a:endParaRPr>
          </a:p>
          <a:p>
            <a:endParaRPr lang="fr-FR" sz="2400" dirty="0" smtClean="0">
              <a:solidFill>
                <a:srgbClr val="C25D1B"/>
              </a:solidFill>
            </a:endParaRPr>
          </a:p>
        </p:txBody>
      </p:sp>
      <p:pic>
        <p:nvPicPr>
          <p:cNvPr id="4" name="Picture 4" descr="Image associÃ©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7077" y="1480797"/>
            <a:ext cx="1242558" cy="1151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155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8610600" y="6356350"/>
            <a:ext cx="2651449" cy="365125"/>
          </a:xfrm>
          <a:prstGeom prst="rect">
            <a:avLst/>
          </a:prstGeom>
        </p:spPr>
        <p:txBody>
          <a:bodyPr/>
          <a:lstStyle/>
          <a:p>
            <a:pPr algn="r"/>
            <a:fld id="{18080B2C-3442-4A09-BECF-3F98DB91164B}" type="slidenum">
              <a:rPr lang="fr-FR" smtClean="0"/>
              <a:pPr algn="r"/>
              <a:t>2</a:t>
            </a:fld>
            <a:endParaRPr lang="fr-FR" dirty="0"/>
          </a:p>
        </p:txBody>
      </p:sp>
      <p:sp>
        <p:nvSpPr>
          <p:cNvPr id="11" name="ZoneTexte 10"/>
          <p:cNvSpPr txBox="1"/>
          <p:nvPr/>
        </p:nvSpPr>
        <p:spPr>
          <a:xfrm>
            <a:off x="979714" y="1023726"/>
            <a:ext cx="7427168" cy="4801314"/>
          </a:xfrm>
          <a:prstGeom prst="rect">
            <a:avLst/>
          </a:prstGeom>
          <a:noFill/>
        </p:spPr>
        <p:txBody>
          <a:bodyPr wrap="square" rtlCol="0">
            <a:spAutoFit/>
          </a:bodyPr>
          <a:lstStyle/>
          <a:p>
            <a:r>
              <a:rPr lang="fr-BE" sz="2400" dirty="0" err="1" smtClean="0">
                <a:solidFill>
                  <a:srgbClr val="C25D1B"/>
                </a:solidFill>
              </a:rPr>
              <a:t>Overzicht</a:t>
            </a:r>
            <a:endParaRPr lang="fr-BE" sz="2400" dirty="0">
              <a:solidFill>
                <a:srgbClr val="C25D1B"/>
              </a:solidFill>
            </a:endParaRPr>
          </a:p>
          <a:p>
            <a:endParaRPr lang="fr-BE" sz="2400" dirty="0" smtClean="0">
              <a:solidFill>
                <a:srgbClr val="C25D1B"/>
              </a:solidFill>
            </a:endParaRPr>
          </a:p>
          <a:p>
            <a:endParaRPr lang="fr-BE" sz="2400" dirty="0" smtClean="0">
              <a:solidFill>
                <a:srgbClr val="C25D1B"/>
              </a:solidFill>
            </a:endParaRPr>
          </a:p>
          <a:p>
            <a:pPr marL="800100" lvl="1" indent="-342900">
              <a:buFont typeface="+mj-lt"/>
              <a:buAutoNum type="arabicPeriod"/>
            </a:pPr>
            <a:r>
              <a:rPr lang="nl-NL" dirty="0" smtClean="0">
                <a:solidFill>
                  <a:srgbClr val="303181"/>
                </a:solidFill>
              </a:rPr>
              <a:t>Nieuwe </a:t>
            </a:r>
            <a:r>
              <a:rPr lang="nl-NL" dirty="0">
                <a:solidFill>
                  <a:srgbClr val="303181"/>
                </a:solidFill>
              </a:rPr>
              <a:t>ontwikkelingen in de aansprakelijkheid van </a:t>
            </a:r>
            <a:r>
              <a:rPr lang="nl-NL" dirty="0" smtClean="0">
                <a:solidFill>
                  <a:srgbClr val="303181"/>
                </a:solidFill>
              </a:rPr>
              <a:t>kredietgevers </a:t>
            </a:r>
            <a:r>
              <a:rPr lang="nl-NL" dirty="0">
                <a:solidFill>
                  <a:srgbClr val="303181"/>
                </a:solidFill>
              </a:rPr>
              <a:t>en </a:t>
            </a:r>
            <a:r>
              <a:rPr lang="nl-NL" dirty="0" smtClean="0">
                <a:solidFill>
                  <a:srgbClr val="303181"/>
                </a:solidFill>
              </a:rPr>
              <a:t>kredietbemiddelaars </a:t>
            </a:r>
            <a:endParaRPr lang="fr-FR" dirty="0">
              <a:solidFill>
                <a:srgbClr val="303181"/>
              </a:solidFill>
            </a:endParaRPr>
          </a:p>
          <a:p>
            <a:pPr marL="800100" lvl="1" indent="-342900">
              <a:buFont typeface="+mj-lt"/>
              <a:buAutoNum type="arabicPeriod"/>
            </a:pPr>
            <a:r>
              <a:rPr lang="nl-NL" dirty="0" smtClean="0">
                <a:solidFill>
                  <a:srgbClr val="303181"/>
                </a:solidFill>
              </a:rPr>
              <a:t>Aandachtspunten </a:t>
            </a:r>
            <a:r>
              <a:rPr lang="nl-NL" dirty="0">
                <a:solidFill>
                  <a:srgbClr val="303181"/>
                </a:solidFill>
              </a:rPr>
              <a:t>bij </a:t>
            </a:r>
            <a:r>
              <a:rPr lang="nl-NL" dirty="0" smtClean="0">
                <a:solidFill>
                  <a:srgbClr val="303181"/>
                </a:solidFill>
              </a:rPr>
              <a:t>reclameacties van </a:t>
            </a:r>
            <a:r>
              <a:rPr lang="nl-NL" dirty="0">
                <a:solidFill>
                  <a:srgbClr val="303181"/>
                </a:solidFill>
              </a:rPr>
              <a:t>kredietbemiddelaars</a:t>
            </a:r>
            <a:endParaRPr lang="fr-BE" dirty="0" smtClean="0">
              <a:solidFill>
                <a:srgbClr val="303181"/>
              </a:solidFill>
            </a:endParaRPr>
          </a:p>
          <a:p>
            <a:pPr marL="800100" lvl="1" indent="-342900">
              <a:buFont typeface="+mj-lt"/>
              <a:buAutoNum type="arabicPeriod"/>
            </a:pPr>
            <a:r>
              <a:rPr lang="nl-NL" dirty="0" smtClean="0">
                <a:solidFill>
                  <a:srgbClr val="303181"/>
                </a:solidFill>
              </a:rPr>
              <a:t>Versterking </a:t>
            </a:r>
            <a:r>
              <a:rPr lang="nl-NL" dirty="0">
                <a:solidFill>
                  <a:srgbClr val="303181"/>
                </a:solidFill>
              </a:rPr>
              <a:t>van de precontractuele verplichtingen </a:t>
            </a:r>
            <a:r>
              <a:rPr lang="nl-NL" dirty="0" smtClean="0">
                <a:solidFill>
                  <a:srgbClr val="303181"/>
                </a:solidFill>
              </a:rPr>
              <a:t>in hoofde van kredietbemiddelaars </a:t>
            </a:r>
            <a:r>
              <a:rPr lang="nl-NL" dirty="0">
                <a:solidFill>
                  <a:srgbClr val="303181"/>
                </a:solidFill>
              </a:rPr>
              <a:t>met betrekking tot </a:t>
            </a:r>
            <a:r>
              <a:rPr lang="nl-NL" dirty="0" smtClean="0">
                <a:solidFill>
                  <a:srgbClr val="303181"/>
                </a:solidFill>
              </a:rPr>
              <a:t>gelieerd krediet </a:t>
            </a:r>
            <a:r>
              <a:rPr lang="nl-NL" dirty="0">
                <a:solidFill>
                  <a:srgbClr val="303181"/>
                </a:solidFill>
              </a:rPr>
              <a:t>en </a:t>
            </a:r>
            <a:r>
              <a:rPr lang="nl-NL" dirty="0" smtClean="0">
                <a:solidFill>
                  <a:srgbClr val="303181"/>
                </a:solidFill>
              </a:rPr>
              <a:t>herfinanciering</a:t>
            </a:r>
            <a:endParaRPr lang="fr-BE" dirty="0" smtClean="0">
              <a:solidFill>
                <a:srgbClr val="303181"/>
              </a:solidFill>
            </a:endParaRPr>
          </a:p>
          <a:p>
            <a:pPr marL="800100" lvl="1" indent="-342900">
              <a:buFont typeface="+mj-lt"/>
              <a:buAutoNum type="arabicPeriod"/>
            </a:pPr>
            <a:r>
              <a:rPr lang="nl-NL" dirty="0">
                <a:solidFill>
                  <a:srgbClr val="303181"/>
                </a:solidFill>
              </a:rPr>
              <a:t>Praktische </a:t>
            </a:r>
            <a:r>
              <a:rPr lang="nl-NL" dirty="0" smtClean="0">
                <a:solidFill>
                  <a:srgbClr val="303181"/>
                </a:solidFill>
              </a:rPr>
              <a:t>vragen </a:t>
            </a:r>
            <a:r>
              <a:rPr lang="nl-NL" dirty="0">
                <a:solidFill>
                  <a:srgbClr val="303181"/>
                </a:solidFill>
              </a:rPr>
              <a:t>in verband met de raadpleging van de </a:t>
            </a:r>
            <a:r>
              <a:rPr lang="fr-BE" dirty="0" smtClean="0">
                <a:solidFill>
                  <a:srgbClr val="303181"/>
                </a:solidFill>
              </a:rPr>
              <a:t>CKP</a:t>
            </a:r>
            <a:endParaRPr lang="fr-FR" dirty="0" smtClean="0">
              <a:solidFill>
                <a:srgbClr val="303181"/>
              </a:solidFill>
            </a:endParaRPr>
          </a:p>
          <a:p>
            <a:pPr marL="800100" lvl="1" indent="-342900">
              <a:buFont typeface="+mj-lt"/>
              <a:buAutoNum type="arabicPeriod"/>
            </a:pPr>
            <a:r>
              <a:rPr lang="fr-FR" dirty="0" err="1" smtClean="0">
                <a:solidFill>
                  <a:srgbClr val="303181"/>
                </a:solidFill>
              </a:rPr>
              <a:t>Kosten</a:t>
            </a:r>
            <a:r>
              <a:rPr lang="fr-FR" dirty="0" smtClean="0">
                <a:solidFill>
                  <a:srgbClr val="303181"/>
                </a:solidFill>
              </a:rPr>
              <a:t> in </a:t>
            </a:r>
            <a:r>
              <a:rPr lang="fr-FR" dirty="0" err="1" smtClean="0">
                <a:solidFill>
                  <a:srgbClr val="303181"/>
                </a:solidFill>
              </a:rPr>
              <a:t>geval</a:t>
            </a:r>
            <a:r>
              <a:rPr lang="fr-FR" dirty="0" smtClean="0">
                <a:solidFill>
                  <a:srgbClr val="303181"/>
                </a:solidFill>
              </a:rPr>
              <a:t> van </a:t>
            </a:r>
            <a:r>
              <a:rPr lang="fr-FR" dirty="0" err="1">
                <a:solidFill>
                  <a:srgbClr val="303181"/>
                </a:solidFill>
              </a:rPr>
              <a:t>vervroegde</a:t>
            </a:r>
            <a:r>
              <a:rPr lang="fr-FR" dirty="0">
                <a:solidFill>
                  <a:srgbClr val="303181"/>
                </a:solidFill>
              </a:rPr>
              <a:t> </a:t>
            </a:r>
            <a:r>
              <a:rPr lang="fr-FR" dirty="0" err="1">
                <a:solidFill>
                  <a:srgbClr val="303181"/>
                </a:solidFill>
              </a:rPr>
              <a:t>terugbetaling</a:t>
            </a:r>
            <a:r>
              <a:rPr lang="fr-FR" dirty="0">
                <a:solidFill>
                  <a:srgbClr val="303181"/>
                </a:solidFill>
              </a:rPr>
              <a:t> van het </a:t>
            </a:r>
            <a:r>
              <a:rPr lang="fr-FR" dirty="0" err="1">
                <a:solidFill>
                  <a:srgbClr val="303181"/>
                </a:solidFill>
              </a:rPr>
              <a:t>hypothecaire</a:t>
            </a:r>
            <a:r>
              <a:rPr lang="fr-FR" dirty="0">
                <a:solidFill>
                  <a:srgbClr val="303181"/>
                </a:solidFill>
              </a:rPr>
              <a:t> </a:t>
            </a:r>
            <a:r>
              <a:rPr lang="fr-FR" dirty="0" err="1">
                <a:solidFill>
                  <a:srgbClr val="303181"/>
                </a:solidFill>
              </a:rPr>
              <a:t>krediet</a:t>
            </a:r>
            <a:endParaRPr lang="fr-BE" dirty="0">
              <a:solidFill>
                <a:srgbClr val="303181"/>
              </a:solidFill>
            </a:endParaRPr>
          </a:p>
          <a:p>
            <a:pPr lvl="3"/>
            <a:endParaRPr lang="fr-BE" dirty="0" smtClean="0">
              <a:solidFill>
                <a:srgbClr val="303181"/>
              </a:solidFill>
            </a:endParaRPr>
          </a:p>
          <a:p>
            <a:pPr lvl="3"/>
            <a:endParaRPr lang="fr-BE" dirty="0">
              <a:solidFill>
                <a:srgbClr val="303181"/>
              </a:solidFill>
            </a:endParaRPr>
          </a:p>
          <a:p>
            <a:pPr marL="1657350" lvl="3" indent="-285750">
              <a:buFont typeface="Arial" panose="020B0604020202020204" pitchFamily="34" charset="0"/>
              <a:buChar char="•"/>
            </a:pPr>
            <a:endParaRPr lang="fr-BE" dirty="0" smtClean="0">
              <a:solidFill>
                <a:srgbClr val="303181"/>
              </a:solidFill>
            </a:endParaRPr>
          </a:p>
          <a:p>
            <a:pPr marL="1200150" lvl="2" indent="-285750">
              <a:buFont typeface="Arial" panose="020B0604020202020204" pitchFamily="34" charset="0"/>
              <a:buChar char="•"/>
            </a:pPr>
            <a:endParaRPr lang="fr-BE" dirty="0" smtClean="0">
              <a:solidFill>
                <a:srgbClr val="303181"/>
              </a:solidFill>
            </a:endParaRPr>
          </a:p>
        </p:txBody>
      </p:sp>
    </p:spTree>
    <p:extLst>
      <p:ext uri="{BB962C8B-B14F-4D97-AF65-F5344CB8AC3E}">
        <p14:creationId xmlns:p14="http://schemas.microsoft.com/office/powerpoint/2010/main" val="16138816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8610600" y="6356350"/>
            <a:ext cx="2651449" cy="365125"/>
          </a:xfrm>
          <a:prstGeom prst="rect">
            <a:avLst/>
          </a:prstGeom>
        </p:spPr>
        <p:txBody>
          <a:bodyPr/>
          <a:lstStyle/>
          <a:p>
            <a:pPr algn="r"/>
            <a:fld id="{18080B2C-3442-4A09-BECF-3F98DB91164B}" type="slidenum">
              <a:rPr lang="fr-FR" smtClean="0"/>
              <a:pPr algn="r"/>
              <a:t>20</a:t>
            </a:fld>
            <a:endParaRPr lang="fr-FR" dirty="0"/>
          </a:p>
        </p:txBody>
      </p:sp>
      <p:sp>
        <p:nvSpPr>
          <p:cNvPr id="11" name="ZoneTexte 10"/>
          <p:cNvSpPr txBox="1"/>
          <p:nvPr/>
        </p:nvSpPr>
        <p:spPr>
          <a:xfrm>
            <a:off x="1057275" y="998375"/>
            <a:ext cx="10296525" cy="3231654"/>
          </a:xfrm>
          <a:prstGeom prst="rect">
            <a:avLst/>
          </a:prstGeom>
          <a:noFill/>
        </p:spPr>
        <p:txBody>
          <a:bodyPr wrap="square" rtlCol="0">
            <a:spAutoFit/>
          </a:bodyPr>
          <a:lstStyle/>
          <a:p>
            <a:pPr marL="0" lvl="1">
              <a:defRPr/>
            </a:pPr>
            <a:r>
              <a:rPr lang="fr-BE" sz="2400" dirty="0" smtClean="0">
                <a:solidFill>
                  <a:srgbClr val="C25D1B"/>
                </a:solidFill>
              </a:rPr>
              <a:t>« </a:t>
            </a:r>
            <a:r>
              <a:rPr lang="fr-BE" sz="2400" dirty="0" err="1" smtClean="0">
                <a:solidFill>
                  <a:srgbClr val="C25D1B"/>
                </a:solidFill>
              </a:rPr>
              <a:t>Gelieerde</a:t>
            </a:r>
            <a:r>
              <a:rPr lang="fr-BE" sz="2400" dirty="0" smtClean="0">
                <a:solidFill>
                  <a:srgbClr val="C25D1B"/>
                </a:solidFill>
              </a:rPr>
              <a:t> » </a:t>
            </a:r>
            <a:r>
              <a:rPr lang="fr-FR" sz="2400" dirty="0" err="1">
                <a:solidFill>
                  <a:srgbClr val="C25D1B"/>
                </a:solidFill>
              </a:rPr>
              <a:t>kredietovereenkomst</a:t>
            </a:r>
            <a:r>
              <a:rPr lang="fr-FR" sz="2400" dirty="0">
                <a:solidFill>
                  <a:srgbClr val="C25D1B"/>
                </a:solidFill>
              </a:rPr>
              <a:t> </a:t>
            </a:r>
            <a:r>
              <a:rPr lang="fr-BE" sz="2400" dirty="0">
                <a:solidFill>
                  <a:srgbClr val="C25D1B"/>
                </a:solidFill>
              </a:rPr>
              <a:t>– </a:t>
            </a:r>
            <a:r>
              <a:rPr lang="fr-BE" sz="2400" dirty="0" err="1">
                <a:solidFill>
                  <a:srgbClr val="C25D1B"/>
                </a:solidFill>
              </a:rPr>
              <a:t>Aandachtspunten</a:t>
            </a:r>
            <a:r>
              <a:rPr lang="fr-BE" sz="2400" dirty="0">
                <a:solidFill>
                  <a:srgbClr val="C25D1B"/>
                </a:solidFill>
              </a:rPr>
              <a:t> </a:t>
            </a:r>
            <a:r>
              <a:rPr lang="fr-BE" sz="2400" dirty="0" err="1">
                <a:solidFill>
                  <a:srgbClr val="C25D1B"/>
                </a:solidFill>
              </a:rPr>
              <a:t>voor</a:t>
            </a:r>
            <a:r>
              <a:rPr lang="fr-BE" sz="2400" dirty="0">
                <a:solidFill>
                  <a:srgbClr val="C25D1B"/>
                </a:solidFill>
              </a:rPr>
              <a:t> de </a:t>
            </a:r>
            <a:r>
              <a:rPr lang="fr-BE" sz="2400" dirty="0" err="1" smtClean="0">
                <a:solidFill>
                  <a:srgbClr val="C25D1B"/>
                </a:solidFill>
              </a:rPr>
              <a:t>praktijk</a:t>
            </a:r>
            <a:r>
              <a:rPr lang="fr-BE" sz="2400" dirty="0" smtClean="0">
                <a:solidFill>
                  <a:srgbClr val="C25D1B"/>
                </a:solidFill>
              </a:rPr>
              <a:t> (</a:t>
            </a:r>
            <a:r>
              <a:rPr lang="fr-BE" sz="2400" dirty="0" err="1" smtClean="0">
                <a:solidFill>
                  <a:srgbClr val="C25D1B"/>
                </a:solidFill>
              </a:rPr>
              <a:t>vervolg</a:t>
            </a:r>
            <a:r>
              <a:rPr lang="fr-BE" sz="2400" dirty="0" smtClean="0">
                <a:solidFill>
                  <a:srgbClr val="C25D1B"/>
                </a:solidFill>
              </a:rPr>
              <a:t>)</a:t>
            </a:r>
          </a:p>
          <a:p>
            <a:pPr marL="0" lvl="1">
              <a:defRPr/>
            </a:pPr>
            <a:endParaRPr lang="fr-BE" sz="2400" dirty="0">
              <a:solidFill>
                <a:srgbClr val="C25D1B"/>
              </a:solidFill>
            </a:endParaRPr>
          </a:p>
          <a:p>
            <a:pPr lvl="1" indent="-457200">
              <a:buFont typeface="+mj-lt"/>
              <a:buAutoNum type="arabicPeriod" startAt="2"/>
              <a:defRPr/>
            </a:pPr>
            <a:endParaRPr lang="fr-BE" altLang="fr-FR" sz="900" dirty="0">
              <a:solidFill>
                <a:srgbClr val="303181"/>
              </a:solidFill>
              <a:sym typeface="Wingdings" panose="05000000000000000000" pitchFamily="2" charset="2"/>
            </a:endParaRPr>
          </a:p>
          <a:p>
            <a:pPr lvl="1" indent="-457200">
              <a:buFont typeface="+mj-lt"/>
              <a:buAutoNum type="arabicPeriod" startAt="2"/>
              <a:defRPr/>
            </a:pPr>
            <a:endParaRPr lang="fr-BE" altLang="fr-FR" sz="900" dirty="0" smtClean="0">
              <a:solidFill>
                <a:srgbClr val="303181"/>
              </a:solidFill>
              <a:sym typeface="Wingdings" panose="05000000000000000000" pitchFamily="2" charset="2"/>
            </a:endParaRPr>
          </a:p>
          <a:p>
            <a:pPr lvl="1" indent="-457200">
              <a:buFont typeface="+mj-lt"/>
              <a:buAutoNum type="arabicPeriod" startAt="2"/>
              <a:defRPr/>
            </a:pPr>
            <a:endParaRPr lang="fr-BE" altLang="fr-FR" sz="900" dirty="0">
              <a:solidFill>
                <a:srgbClr val="303181"/>
              </a:solidFill>
              <a:sym typeface="Wingdings" panose="05000000000000000000" pitchFamily="2" charset="2"/>
            </a:endParaRPr>
          </a:p>
          <a:p>
            <a:pPr lvl="1" indent="-457200">
              <a:buFont typeface="+mj-lt"/>
              <a:buAutoNum type="arabicPeriod" startAt="2"/>
              <a:defRPr/>
            </a:pPr>
            <a:endParaRPr lang="fr-BE" altLang="fr-FR" sz="900" dirty="0" smtClean="0">
              <a:solidFill>
                <a:srgbClr val="303181"/>
              </a:solidFill>
              <a:sym typeface="Wingdings" panose="05000000000000000000" pitchFamily="2" charset="2"/>
            </a:endParaRPr>
          </a:p>
          <a:p>
            <a:pPr algn="just"/>
            <a:endParaRPr lang="fr-BE" dirty="0" smtClean="0">
              <a:solidFill>
                <a:srgbClr val="303181"/>
              </a:solidFill>
            </a:endParaRPr>
          </a:p>
          <a:p>
            <a:pPr algn="just"/>
            <a:endParaRPr lang="fr-BE" dirty="0" smtClean="0">
              <a:solidFill>
                <a:srgbClr val="303181"/>
              </a:solidFill>
            </a:endParaRPr>
          </a:p>
          <a:p>
            <a:pPr marL="742950" lvl="1" indent="-285750" algn="just">
              <a:buFont typeface="Arial" panose="020B0604020202020204" pitchFamily="34" charset="0"/>
              <a:buChar char="•"/>
            </a:pPr>
            <a:r>
              <a:rPr lang="fr-BE" dirty="0" err="1" smtClean="0">
                <a:solidFill>
                  <a:srgbClr val="303181"/>
                </a:solidFill>
              </a:rPr>
              <a:t>Verplichte</a:t>
            </a:r>
            <a:r>
              <a:rPr lang="fr-BE" dirty="0" smtClean="0">
                <a:solidFill>
                  <a:srgbClr val="303181"/>
                </a:solidFill>
              </a:rPr>
              <a:t> </a:t>
            </a:r>
            <a:r>
              <a:rPr lang="fr-BE" dirty="0" err="1" smtClean="0">
                <a:solidFill>
                  <a:srgbClr val="303181"/>
                </a:solidFill>
              </a:rPr>
              <a:t>vermelding</a:t>
            </a:r>
            <a:r>
              <a:rPr lang="fr-BE" dirty="0" smtClean="0">
                <a:solidFill>
                  <a:srgbClr val="303181"/>
                </a:solidFill>
              </a:rPr>
              <a:t> in de </a:t>
            </a:r>
            <a:r>
              <a:rPr lang="fr-BE" dirty="0" err="1" smtClean="0">
                <a:solidFill>
                  <a:srgbClr val="303181"/>
                </a:solidFill>
              </a:rPr>
              <a:t>kredietovereenkomst</a:t>
            </a:r>
            <a:r>
              <a:rPr lang="fr-BE" dirty="0" smtClean="0">
                <a:solidFill>
                  <a:srgbClr val="303181"/>
                </a:solidFill>
              </a:rPr>
              <a:t> van het </a:t>
            </a:r>
            <a:r>
              <a:rPr lang="fr-BE" dirty="0" err="1" smtClean="0">
                <a:solidFill>
                  <a:srgbClr val="303181"/>
                </a:solidFill>
              </a:rPr>
              <a:t>gefinancierde</a:t>
            </a:r>
            <a:r>
              <a:rPr lang="fr-BE" dirty="0" smtClean="0">
                <a:solidFill>
                  <a:srgbClr val="303181"/>
                </a:solidFill>
              </a:rPr>
              <a:t> </a:t>
            </a:r>
            <a:r>
              <a:rPr lang="fr-BE" dirty="0" err="1" smtClean="0">
                <a:solidFill>
                  <a:srgbClr val="303181"/>
                </a:solidFill>
              </a:rPr>
              <a:t>goed</a:t>
            </a:r>
            <a:r>
              <a:rPr lang="fr-BE" dirty="0" smtClean="0">
                <a:solidFill>
                  <a:srgbClr val="303181"/>
                </a:solidFill>
              </a:rPr>
              <a:t>/</a:t>
            </a:r>
            <a:r>
              <a:rPr lang="fr-BE" dirty="0" err="1" smtClean="0">
                <a:solidFill>
                  <a:srgbClr val="303181"/>
                </a:solidFill>
              </a:rPr>
              <a:t>dienst</a:t>
            </a:r>
            <a:r>
              <a:rPr lang="fr-BE" dirty="0" smtClean="0">
                <a:solidFill>
                  <a:srgbClr val="303181"/>
                </a:solidFill>
              </a:rPr>
              <a:t> en de </a:t>
            </a:r>
            <a:r>
              <a:rPr lang="fr-BE" dirty="0" err="1" smtClean="0">
                <a:solidFill>
                  <a:srgbClr val="303181"/>
                </a:solidFill>
              </a:rPr>
              <a:t>contante</a:t>
            </a:r>
            <a:r>
              <a:rPr lang="fr-BE" dirty="0" smtClean="0">
                <a:solidFill>
                  <a:srgbClr val="303181"/>
                </a:solidFill>
              </a:rPr>
              <a:t> </a:t>
            </a:r>
            <a:r>
              <a:rPr lang="fr-BE" dirty="0" err="1" smtClean="0">
                <a:solidFill>
                  <a:srgbClr val="303181"/>
                </a:solidFill>
              </a:rPr>
              <a:t>prijs</a:t>
            </a:r>
            <a:r>
              <a:rPr lang="fr-BE" dirty="0" smtClean="0">
                <a:solidFill>
                  <a:srgbClr val="303181"/>
                </a:solidFill>
              </a:rPr>
              <a:t> </a:t>
            </a:r>
            <a:r>
              <a:rPr lang="fr-BE" dirty="0" err="1" smtClean="0">
                <a:solidFill>
                  <a:srgbClr val="303181"/>
                </a:solidFill>
              </a:rPr>
              <a:t>ervan</a:t>
            </a:r>
            <a:r>
              <a:rPr lang="fr-BE" dirty="0" smtClean="0">
                <a:solidFill>
                  <a:srgbClr val="303181"/>
                </a:solidFill>
              </a:rPr>
              <a:t> (</a:t>
            </a:r>
            <a:r>
              <a:rPr lang="fi-FI" dirty="0">
                <a:solidFill>
                  <a:srgbClr val="303181"/>
                </a:solidFill>
              </a:rPr>
              <a:t>VII.78, § 3, 2° </a:t>
            </a:r>
            <a:r>
              <a:rPr lang="fi-FI" dirty="0" smtClean="0">
                <a:solidFill>
                  <a:srgbClr val="303181"/>
                </a:solidFill>
              </a:rPr>
              <a:t>en </a:t>
            </a:r>
            <a:r>
              <a:rPr lang="fi-FI" dirty="0">
                <a:solidFill>
                  <a:srgbClr val="303181"/>
                </a:solidFill>
              </a:rPr>
              <a:t>VII.134, § 3,2</a:t>
            </a:r>
            <a:r>
              <a:rPr lang="fi-FI" dirty="0" smtClean="0">
                <a:solidFill>
                  <a:srgbClr val="303181"/>
                </a:solidFill>
              </a:rPr>
              <a:t>° WER ) </a:t>
            </a:r>
            <a:r>
              <a:rPr lang="fi-FI" dirty="0" smtClean="0">
                <a:solidFill>
                  <a:srgbClr val="303181"/>
                </a:solidFill>
                <a:sym typeface="Wingdings" panose="05000000000000000000" pitchFamily="2" charset="2"/>
              </a:rPr>
              <a:t> burgerlijke sanctie:</a:t>
            </a:r>
            <a:endParaRPr lang="fr-BE" dirty="0" smtClean="0">
              <a:solidFill>
                <a:srgbClr val="303181"/>
              </a:solidFill>
            </a:endParaRPr>
          </a:p>
          <a:p>
            <a:pPr lvl="1" algn="just"/>
            <a:endParaRPr lang="fr-BE" sz="800" dirty="0" smtClean="0">
              <a:solidFill>
                <a:srgbClr val="303181"/>
              </a:solidFill>
            </a:endParaRPr>
          </a:p>
          <a:p>
            <a:pPr lvl="1" algn="just"/>
            <a:endParaRPr lang="fr-BE" sz="800" dirty="0">
              <a:solidFill>
                <a:srgbClr val="303181"/>
              </a:solidFill>
            </a:endParaRPr>
          </a:p>
          <a:p>
            <a:pPr lvl="0" algn="just"/>
            <a:endParaRPr lang="fr-BE" sz="800" dirty="0">
              <a:solidFill>
                <a:srgbClr val="303181"/>
              </a:solidFill>
            </a:endParaRPr>
          </a:p>
          <a:p>
            <a:endParaRPr lang="fr-FR" sz="2400" dirty="0" smtClean="0">
              <a:solidFill>
                <a:srgbClr val="C25D1B"/>
              </a:solidFill>
            </a:endParaRPr>
          </a:p>
        </p:txBody>
      </p:sp>
      <p:pic>
        <p:nvPicPr>
          <p:cNvPr id="4" name="Picture 4" descr="Image associÃ©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5165" y="1568571"/>
            <a:ext cx="1242558" cy="1151308"/>
          </a:xfrm>
          <a:prstGeom prst="rect">
            <a:avLst/>
          </a:prstGeom>
          <a:noFill/>
          <a:extLst>
            <a:ext uri="{909E8E84-426E-40DD-AFC4-6F175D3DCCD1}">
              <a14:hiddenFill xmlns:a14="http://schemas.microsoft.com/office/drawing/2010/main">
                <a:solidFill>
                  <a:srgbClr val="FFFFFF"/>
                </a:solidFill>
              </a14:hiddenFill>
            </a:ext>
          </a:extLst>
        </p:spPr>
      </p:pic>
      <p:sp>
        <p:nvSpPr>
          <p:cNvPr id="20" name="Espace réservé du texte 12"/>
          <p:cNvSpPr txBox="1">
            <a:spLocks/>
          </p:cNvSpPr>
          <p:nvPr/>
        </p:nvSpPr>
        <p:spPr>
          <a:xfrm>
            <a:off x="4862507" y="3644540"/>
            <a:ext cx="2867025" cy="330343"/>
          </a:xfrm>
          <a:prstGeom prst="rect">
            <a:avLst/>
          </a:prstGeom>
          <a:ln>
            <a:solidFill>
              <a:schemeClr val="tx1"/>
            </a:solidFill>
            <a:miter lim="800000"/>
            <a:headEnd/>
            <a:tailEnd/>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lvl="1" indent="0" algn="just">
              <a:buNone/>
            </a:pPr>
            <a:r>
              <a:rPr lang="fr-BE" altLang="fr-FR" sz="1800" dirty="0" smtClean="0">
                <a:solidFill>
                  <a:srgbClr val="303181"/>
                </a:solidFill>
              </a:rPr>
              <a:t>HK </a:t>
            </a:r>
            <a:r>
              <a:rPr lang="fr-BE" altLang="fr-FR" sz="1800" dirty="0" err="1" smtClean="0">
                <a:solidFill>
                  <a:srgbClr val="303181"/>
                </a:solidFill>
              </a:rPr>
              <a:t>roerende</a:t>
            </a:r>
            <a:r>
              <a:rPr lang="fr-BE" altLang="fr-FR" sz="1800" dirty="0" smtClean="0">
                <a:solidFill>
                  <a:srgbClr val="303181"/>
                </a:solidFill>
              </a:rPr>
              <a:t> </a:t>
            </a:r>
            <a:r>
              <a:rPr lang="fr-BE" altLang="fr-FR" sz="1800" dirty="0" err="1" smtClean="0">
                <a:solidFill>
                  <a:srgbClr val="303181"/>
                </a:solidFill>
              </a:rPr>
              <a:t>bestemming</a:t>
            </a:r>
            <a:endParaRPr lang="fr-BE" altLang="fr-FR" sz="1800" dirty="0">
              <a:solidFill>
                <a:srgbClr val="303181"/>
              </a:solidFill>
            </a:endParaRPr>
          </a:p>
        </p:txBody>
      </p:sp>
      <p:sp>
        <p:nvSpPr>
          <p:cNvPr id="22" name="Espace réservé du contenu 2"/>
          <p:cNvSpPr>
            <a:spLocks noGrp="1"/>
          </p:cNvSpPr>
          <p:nvPr>
            <p:ph sz="half" idx="4294967295"/>
          </p:nvPr>
        </p:nvSpPr>
        <p:spPr>
          <a:xfrm>
            <a:off x="4862507" y="3968316"/>
            <a:ext cx="2867025" cy="1776484"/>
          </a:xfrm>
          <a:prstGeom prst="rect">
            <a:avLst/>
          </a:prstGeom>
          <a:ln>
            <a:solidFill>
              <a:schemeClr val="tx1"/>
            </a:solidFill>
            <a:miter lim="800000"/>
            <a:headEnd/>
            <a:tailEnd/>
          </a:ln>
        </p:spPr>
        <p:txBody>
          <a:bodyPr>
            <a:noAutofit/>
          </a:bodyPr>
          <a:lstStyle/>
          <a:p>
            <a:pPr>
              <a:lnSpc>
                <a:spcPct val="100000"/>
              </a:lnSpc>
            </a:pPr>
            <a:r>
              <a:rPr lang="fr-BE" altLang="fr-FR" sz="1300" dirty="0" err="1">
                <a:solidFill>
                  <a:srgbClr val="303181"/>
                </a:solidFill>
              </a:rPr>
              <a:t>nietigheid</a:t>
            </a:r>
            <a:r>
              <a:rPr lang="fr-BE" altLang="fr-FR" sz="1300" dirty="0">
                <a:solidFill>
                  <a:srgbClr val="303181"/>
                </a:solidFill>
              </a:rPr>
              <a:t> </a:t>
            </a:r>
            <a:r>
              <a:rPr lang="fr-BE" altLang="fr-FR" sz="1300" dirty="0" err="1" smtClean="0">
                <a:solidFill>
                  <a:srgbClr val="303181"/>
                </a:solidFill>
              </a:rPr>
              <a:t>kredietovereenkomst</a:t>
            </a:r>
            <a:endParaRPr lang="fr-BE" altLang="fr-FR" sz="1300" dirty="0">
              <a:solidFill>
                <a:srgbClr val="303181"/>
              </a:solidFill>
            </a:endParaRPr>
          </a:p>
          <a:p>
            <a:pPr>
              <a:lnSpc>
                <a:spcPct val="100000"/>
              </a:lnSpc>
            </a:pPr>
            <a:r>
              <a:rPr lang="nl-NL" sz="1300" dirty="0">
                <a:solidFill>
                  <a:srgbClr val="303181"/>
                </a:solidFill>
              </a:rPr>
              <a:t>de verplichtingen van de consument verminderen tot het opgenomen kredietbedrag en hem ontslaan van het geheel of van een gedeelte van de nalatigheidsintresten (met behoud van het voordeel van de betaling in termijnen)</a:t>
            </a:r>
            <a:endParaRPr lang="fr-BE" altLang="fr-FR" sz="1300" dirty="0">
              <a:solidFill>
                <a:srgbClr val="303181"/>
              </a:solidFill>
            </a:endParaRPr>
          </a:p>
        </p:txBody>
      </p:sp>
      <p:sp>
        <p:nvSpPr>
          <p:cNvPr id="23" name="Espace réservé du texte 12"/>
          <p:cNvSpPr txBox="1">
            <a:spLocks/>
          </p:cNvSpPr>
          <p:nvPr/>
        </p:nvSpPr>
        <p:spPr>
          <a:xfrm>
            <a:off x="8038885" y="3644540"/>
            <a:ext cx="2867025" cy="330343"/>
          </a:xfrm>
          <a:prstGeom prst="rect">
            <a:avLst/>
          </a:prstGeom>
          <a:ln>
            <a:solidFill>
              <a:schemeClr val="tx1"/>
            </a:solidFill>
            <a:miter lim="800000"/>
            <a:headEnd/>
            <a:tailEnd/>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BE" altLang="fr-FR" sz="1800" dirty="0">
                <a:solidFill>
                  <a:srgbClr val="303181"/>
                </a:solidFill>
              </a:rPr>
              <a:t>HK </a:t>
            </a:r>
            <a:r>
              <a:rPr lang="fr-BE" altLang="fr-FR" sz="1800" dirty="0" err="1" smtClean="0">
                <a:solidFill>
                  <a:srgbClr val="303181"/>
                </a:solidFill>
              </a:rPr>
              <a:t>onroerende</a:t>
            </a:r>
            <a:r>
              <a:rPr lang="fr-BE" altLang="fr-FR" sz="1800" dirty="0" smtClean="0">
                <a:solidFill>
                  <a:srgbClr val="303181"/>
                </a:solidFill>
              </a:rPr>
              <a:t> </a:t>
            </a:r>
            <a:r>
              <a:rPr lang="fr-BE" altLang="fr-FR" sz="1800" dirty="0" err="1">
                <a:solidFill>
                  <a:srgbClr val="303181"/>
                </a:solidFill>
              </a:rPr>
              <a:t>bestemming</a:t>
            </a:r>
            <a:endParaRPr lang="fr-BE" altLang="fr-FR" sz="1800" dirty="0">
              <a:solidFill>
                <a:srgbClr val="303181"/>
              </a:solidFill>
            </a:endParaRPr>
          </a:p>
          <a:p>
            <a:pPr marL="0" indent="0">
              <a:buNone/>
            </a:pPr>
            <a:endParaRPr lang="fr-BE" altLang="fr-FR" sz="1800" dirty="0">
              <a:solidFill>
                <a:srgbClr val="303181"/>
              </a:solidFill>
            </a:endParaRPr>
          </a:p>
        </p:txBody>
      </p:sp>
      <p:sp>
        <p:nvSpPr>
          <p:cNvPr id="25" name="Espace réservé du contenu 2"/>
          <p:cNvSpPr>
            <a:spLocks noGrp="1"/>
          </p:cNvSpPr>
          <p:nvPr>
            <p:ph sz="half" idx="4294967295"/>
          </p:nvPr>
        </p:nvSpPr>
        <p:spPr>
          <a:xfrm>
            <a:off x="8038885" y="3974883"/>
            <a:ext cx="2867025" cy="1776484"/>
          </a:xfrm>
          <a:prstGeom prst="rect">
            <a:avLst/>
          </a:prstGeom>
          <a:ln>
            <a:solidFill>
              <a:schemeClr val="tx1"/>
            </a:solidFill>
            <a:miter lim="800000"/>
            <a:headEnd/>
            <a:tailEnd/>
          </a:ln>
        </p:spPr>
        <p:txBody>
          <a:bodyPr>
            <a:normAutofit fontScale="92500" lnSpcReduction="10000"/>
          </a:bodyPr>
          <a:lstStyle/>
          <a:p>
            <a:pPr>
              <a:lnSpc>
                <a:spcPct val="100000"/>
              </a:lnSpc>
            </a:pPr>
            <a:r>
              <a:rPr lang="fr-BE" sz="1400" dirty="0" err="1">
                <a:solidFill>
                  <a:srgbClr val="303181"/>
                </a:solidFill>
              </a:rPr>
              <a:t>Betaling</a:t>
            </a:r>
            <a:r>
              <a:rPr lang="fr-BE" sz="1400" dirty="0">
                <a:solidFill>
                  <a:srgbClr val="303181"/>
                </a:solidFill>
              </a:rPr>
              <a:t> van </a:t>
            </a:r>
            <a:r>
              <a:rPr lang="fr-BE" sz="1400" dirty="0" err="1">
                <a:solidFill>
                  <a:srgbClr val="303181"/>
                </a:solidFill>
              </a:rPr>
              <a:t>een</a:t>
            </a:r>
            <a:r>
              <a:rPr lang="fr-BE" sz="1400" dirty="0">
                <a:solidFill>
                  <a:srgbClr val="303181"/>
                </a:solidFill>
              </a:rPr>
              <a:t> eenmalige </a:t>
            </a:r>
            <a:r>
              <a:rPr lang="fr-BE" sz="1400" dirty="0" err="1">
                <a:solidFill>
                  <a:srgbClr val="303181"/>
                </a:solidFill>
              </a:rPr>
              <a:t>schadevergoeding</a:t>
            </a:r>
            <a:r>
              <a:rPr lang="fr-BE" altLang="fr-FR" sz="1400" dirty="0">
                <a:solidFill>
                  <a:srgbClr val="303181"/>
                </a:solidFill>
              </a:rPr>
              <a:t>: </a:t>
            </a:r>
            <a:r>
              <a:rPr lang="fr-BE" altLang="fr-FR" sz="1400" dirty="0" err="1">
                <a:solidFill>
                  <a:srgbClr val="303181"/>
                </a:solidFill>
              </a:rPr>
              <a:t>naargelang</a:t>
            </a:r>
            <a:r>
              <a:rPr lang="fr-BE" altLang="fr-FR" sz="1400" dirty="0">
                <a:solidFill>
                  <a:srgbClr val="303181"/>
                </a:solidFill>
              </a:rPr>
              <a:t> het </a:t>
            </a:r>
            <a:r>
              <a:rPr lang="fr-BE" altLang="fr-FR" sz="1400" dirty="0" err="1">
                <a:solidFill>
                  <a:srgbClr val="303181"/>
                </a:solidFill>
              </a:rPr>
              <a:t>opgenomen</a:t>
            </a:r>
            <a:r>
              <a:rPr lang="fr-BE" altLang="fr-FR" sz="1400" dirty="0">
                <a:solidFill>
                  <a:srgbClr val="303181"/>
                </a:solidFill>
              </a:rPr>
              <a:t> </a:t>
            </a:r>
            <a:r>
              <a:rPr lang="fr-BE" altLang="fr-FR" sz="1400" dirty="0" err="1">
                <a:solidFill>
                  <a:srgbClr val="303181"/>
                </a:solidFill>
              </a:rPr>
              <a:t>kredietbedrag</a:t>
            </a:r>
            <a:r>
              <a:rPr lang="fr-BE" altLang="fr-FR" sz="1400" dirty="0">
                <a:solidFill>
                  <a:srgbClr val="303181"/>
                </a:solidFill>
              </a:rPr>
              <a:t> :</a:t>
            </a:r>
          </a:p>
          <a:p>
            <a:pPr>
              <a:lnSpc>
                <a:spcPct val="100000"/>
              </a:lnSpc>
            </a:pPr>
            <a:r>
              <a:rPr lang="fr-FR" sz="1400" dirty="0">
                <a:solidFill>
                  <a:srgbClr val="303181"/>
                </a:solidFill>
              </a:rPr>
              <a:t>40 % maximum </a:t>
            </a:r>
            <a:r>
              <a:rPr lang="nl-NL" sz="1400" dirty="0">
                <a:solidFill>
                  <a:srgbClr val="303181"/>
                </a:solidFill>
              </a:rPr>
              <a:t>van alle intresten van het krediet </a:t>
            </a:r>
            <a:r>
              <a:rPr lang="fr-FR" sz="1400" dirty="0">
                <a:solidFill>
                  <a:srgbClr val="303181"/>
                </a:solidFill>
              </a:rPr>
              <a:t>(</a:t>
            </a:r>
            <a:r>
              <a:rPr lang="fr-FR" sz="1400" dirty="0" err="1">
                <a:solidFill>
                  <a:srgbClr val="303181"/>
                </a:solidFill>
              </a:rPr>
              <a:t>opgenomen</a:t>
            </a:r>
            <a:r>
              <a:rPr lang="fr-FR" sz="1400" dirty="0">
                <a:solidFill>
                  <a:srgbClr val="303181"/>
                </a:solidFill>
              </a:rPr>
              <a:t> </a:t>
            </a:r>
            <a:r>
              <a:rPr lang="fr-FR" sz="1400" dirty="0" err="1">
                <a:solidFill>
                  <a:srgbClr val="303181"/>
                </a:solidFill>
              </a:rPr>
              <a:t>kredietbedrag</a:t>
            </a:r>
            <a:r>
              <a:rPr lang="fr-FR" sz="1400" dirty="0">
                <a:solidFill>
                  <a:srgbClr val="303181"/>
                </a:solidFill>
              </a:rPr>
              <a:t> ≤ 20 000 EUR)</a:t>
            </a:r>
          </a:p>
          <a:p>
            <a:pPr>
              <a:lnSpc>
                <a:spcPct val="100000"/>
              </a:lnSpc>
            </a:pPr>
            <a:r>
              <a:rPr lang="fr-BE" altLang="fr-FR" sz="1400" dirty="0" smtClean="0">
                <a:solidFill>
                  <a:srgbClr val="303181"/>
                </a:solidFill>
              </a:rPr>
              <a:t>30 </a:t>
            </a:r>
            <a:r>
              <a:rPr lang="fr-BE" altLang="fr-FR" sz="1400" dirty="0">
                <a:solidFill>
                  <a:srgbClr val="303181"/>
                </a:solidFill>
              </a:rPr>
              <a:t>% maximum </a:t>
            </a:r>
            <a:r>
              <a:rPr lang="fr-FR" sz="1400" dirty="0">
                <a:solidFill>
                  <a:srgbClr val="303181"/>
                </a:solidFill>
              </a:rPr>
              <a:t>(</a:t>
            </a:r>
            <a:r>
              <a:rPr lang="fr-FR" sz="1400" dirty="0" err="1">
                <a:solidFill>
                  <a:srgbClr val="303181"/>
                </a:solidFill>
              </a:rPr>
              <a:t>opgenomen</a:t>
            </a:r>
            <a:r>
              <a:rPr lang="fr-FR" sz="1400" dirty="0">
                <a:solidFill>
                  <a:srgbClr val="303181"/>
                </a:solidFill>
              </a:rPr>
              <a:t> </a:t>
            </a:r>
            <a:r>
              <a:rPr lang="fr-FR" sz="1400" dirty="0" err="1">
                <a:solidFill>
                  <a:srgbClr val="303181"/>
                </a:solidFill>
              </a:rPr>
              <a:t>kredietbedrag</a:t>
            </a:r>
            <a:r>
              <a:rPr lang="fr-FR" sz="1400" dirty="0">
                <a:solidFill>
                  <a:srgbClr val="303181"/>
                </a:solidFill>
              </a:rPr>
              <a:t> &gt; 20 000 </a:t>
            </a:r>
            <a:r>
              <a:rPr lang="fr-FR" sz="1400" dirty="0" smtClean="0">
                <a:solidFill>
                  <a:srgbClr val="303181"/>
                </a:solidFill>
              </a:rPr>
              <a:t>EUR)</a:t>
            </a:r>
            <a:endParaRPr lang="fr-FR" sz="1400" dirty="0">
              <a:solidFill>
                <a:srgbClr val="303181"/>
              </a:solidFill>
            </a:endParaRPr>
          </a:p>
          <a:p>
            <a:pPr marL="0" indent="0">
              <a:buNone/>
            </a:pPr>
            <a:endParaRPr lang="fr-BE" altLang="fr-FR" sz="1400" dirty="0"/>
          </a:p>
        </p:txBody>
      </p:sp>
      <p:sp>
        <p:nvSpPr>
          <p:cNvPr id="26" name="Espace réservé du texte 12"/>
          <p:cNvSpPr txBox="1">
            <a:spLocks/>
          </p:cNvSpPr>
          <p:nvPr/>
        </p:nvSpPr>
        <p:spPr>
          <a:xfrm>
            <a:off x="1686129" y="3644540"/>
            <a:ext cx="2867025" cy="330343"/>
          </a:xfrm>
          <a:prstGeom prst="rect">
            <a:avLst/>
          </a:prstGeom>
          <a:ln>
            <a:solidFill>
              <a:schemeClr val="tx1"/>
            </a:solidFill>
            <a:miter lim="800000"/>
            <a:headEnd/>
            <a:tailEnd/>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lvl="1" indent="0" algn="just">
              <a:buNone/>
            </a:pPr>
            <a:r>
              <a:rPr lang="fr-BE" altLang="fr-FR" sz="1800" dirty="0" err="1" smtClean="0">
                <a:solidFill>
                  <a:srgbClr val="303181"/>
                </a:solidFill>
              </a:rPr>
              <a:t>Consumentenkrediet</a:t>
            </a:r>
            <a:endParaRPr lang="fr-BE" altLang="fr-FR" sz="1800" dirty="0">
              <a:solidFill>
                <a:srgbClr val="303181"/>
              </a:solidFill>
            </a:endParaRPr>
          </a:p>
        </p:txBody>
      </p:sp>
      <p:sp>
        <p:nvSpPr>
          <p:cNvPr id="27" name="Espace réservé du contenu 2"/>
          <p:cNvSpPr>
            <a:spLocks noGrp="1"/>
          </p:cNvSpPr>
          <p:nvPr>
            <p:ph sz="half" idx="4294967295"/>
          </p:nvPr>
        </p:nvSpPr>
        <p:spPr>
          <a:xfrm>
            <a:off x="1686128" y="3968316"/>
            <a:ext cx="2867025" cy="1776484"/>
          </a:xfrm>
          <a:prstGeom prst="rect">
            <a:avLst/>
          </a:prstGeom>
          <a:ln>
            <a:solidFill>
              <a:schemeClr val="tx1"/>
            </a:solidFill>
            <a:miter lim="800000"/>
            <a:headEnd/>
            <a:tailEnd/>
          </a:ln>
        </p:spPr>
        <p:txBody>
          <a:bodyPr>
            <a:normAutofit/>
          </a:bodyPr>
          <a:lstStyle/>
          <a:p>
            <a:pPr>
              <a:lnSpc>
                <a:spcPct val="100000"/>
              </a:lnSpc>
            </a:pPr>
            <a:r>
              <a:rPr lang="fr-BE" altLang="fr-FR" sz="1300" dirty="0" err="1">
                <a:solidFill>
                  <a:srgbClr val="303181"/>
                </a:solidFill>
              </a:rPr>
              <a:t>nietigheid</a:t>
            </a:r>
            <a:r>
              <a:rPr lang="fr-BE" altLang="fr-FR" sz="1300" dirty="0">
                <a:solidFill>
                  <a:srgbClr val="303181"/>
                </a:solidFill>
              </a:rPr>
              <a:t> </a:t>
            </a:r>
            <a:r>
              <a:rPr lang="fr-BE" altLang="fr-FR" sz="1300" dirty="0" err="1" smtClean="0">
                <a:solidFill>
                  <a:srgbClr val="303181"/>
                </a:solidFill>
              </a:rPr>
              <a:t>kredietovereenkomst</a:t>
            </a:r>
            <a:endParaRPr lang="fr-BE" altLang="fr-FR" sz="1300" dirty="0">
              <a:solidFill>
                <a:srgbClr val="303181"/>
              </a:solidFill>
            </a:endParaRPr>
          </a:p>
          <a:p>
            <a:pPr>
              <a:lnSpc>
                <a:spcPct val="100000"/>
              </a:lnSpc>
            </a:pPr>
            <a:r>
              <a:rPr lang="nl-NL" sz="1300" dirty="0">
                <a:solidFill>
                  <a:srgbClr val="303181"/>
                </a:solidFill>
              </a:rPr>
              <a:t>de verplichtingen van de consument verminderen tot de prijs bij contante betaling / tot het ontleende bedrag</a:t>
            </a:r>
            <a:endParaRPr lang="fr-BE" altLang="fr-FR" sz="1300" dirty="0">
              <a:solidFill>
                <a:srgbClr val="303181"/>
              </a:solidFill>
            </a:endParaRPr>
          </a:p>
        </p:txBody>
      </p:sp>
    </p:spTree>
    <p:extLst>
      <p:ext uri="{BB962C8B-B14F-4D97-AF65-F5344CB8AC3E}">
        <p14:creationId xmlns:p14="http://schemas.microsoft.com/office/powerpoint/2010/main" val="963655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8610600" y="6356350"/>
            <a:ext cx="2651449" cy="365125"/>
          </a:xfrm>
          <a:prstGeom prst="rect">
            <a:avLst/>
          </a:prstGeom>
        </p:spPr>
        <p:txBody>
          <a:bodyPr/>
          <a:lstStyle/>
          <a:p>
            <a:pPr algn="r"/>
            <a:fld id="{18080B2C-3442-4A09-BECF-3F98DB91164B}" type="slidenum">
              <a:rPr lang="fr-FR" smtClean="0"/>
              <a:pPr algn="r"/>
              <a:t>21</a:t>
            </a:fld>
            <a:endParaRPr lang="fr-FR" dirty="0"/>
          </a:p>
        </p:txBody>
      </p:sp>
      <p:sp>
        <p:nvSpPr>
          <p:cNvPr id="11" name="ZoneTexte 10"/>
          <p:cNvSpPr txBox="1"/>
          <p:nvPr/>
        </p:nvSpPr>
        <p:spPr>
          <a:xfrm>
            <a:off x="1057275" y="998375"/>
            <a:ext cx="10296525" cy="4293483"/>
          </a:xfrm>
          <a:prstGeom prst="rect">
            <a:avLst/>
          </a:prstGeom>
          <a:noFill/>
        </p:spPr>
        <p:txBody>
          <a:bodyPr wrap="square" rtlCol="0">
            <a:spAutoFit/>
          </a:bodyPr>
          <a:lstStyle/>
          <a:p>
            <a:pPr marL="0" lvl="1">
              <a:defRPr/>
            </a:pPr>
            <a:r>
              <a:rPr lang="fr-BE" sz="2400" dirty="0" smtClean="0">
                <a:solidFill>
                  <a:srgbClr val="C25D1B"/>
                </a:solidFill>
              </a:rPr>
              <a:t>« </a:t>
            </a:r>
            <a:r>
              <a:rPr lang="fr-BE" sz="2400" dirty="0" err="1" smtClean="0">
                <a:solidFill>
                  <a:srgbClr val="C25D1B"/>
                </a:solidFill>
              </a:rPr>
              <a:t>Gelieerde</a:t>
            </a:r>
            <a:r>
              <a:rPr lang="fr-BE" sz="2400" dirty="0" smtClean="0">
                <a:solidFill>
                  <a:srgbClr val="C25D1B"/>
                </a:solidFill>
              </a:rPr>
              <a:t> » </a:t>
            </a:r>
            <a:r>
              <a:rPr lang="fr-FR" sz="2400" dirty="0" err="1">
                <a:solidFill>
                  <a:srgbClr val="C25D1B"/>
                </a:solidFill>
              </a:rPr>
              <a:t>kredietovereenkomst</a:t>
            </a:r>
            <a:r>
              <a:rPr lang="fr-FR" sz="2400" dirty="0">
                <a:solidFill>
                  <a:srgbClr val="C25D1B"/>
                </a:solidFill>
              </a:rPr>
              <a:t> </a:t>
            </a:r>
            <a:r>
              <a:rPr lang="fr-BE" sz="2400" dirty="0">
                <a:solidFill>
                  <a:srgbClr val="C25D1B"/>
                </a:solidFill>
              </a:rPr>
              <a:t>– </a:t>
            </a:r>
            <a:r>
              <a:rPr lang="fr-BE" sz="2400" dirty="0" err="1">
                <a:solidFill>
                  <a:srgbClr val="C25D1B"/>
                </a:solidFill>
              </a:rPr>
              <a:t>Aandachtspunten</a:t>
            </a:r>
            <a:r>
              <a:rPr lang="fr-BE" sz="2400" dirty="0">
                <a:solidFill>
                  <a:srgbClr val="C25D1B"/>
                </a:solidFill>
              </a:rPr>
              <a:t> </a:t>
            </a:r>
            <a:r>
              <a:rPr lang="fr-BE" sz="2400" dirty="0" err="1">
                <a:solidFill>
                  <a:srgbClr val="C25D1B"/>
                </a:solidFill>
              </a:rPr>
              <a:t>voor</a:t>
            </a:r>
            <a:r>
              <a:rPr lang="fr-BE" sz="2400" dirty="0">
                <a:solidFill>
                  <a:srgbClr val="C25D1B"/>
                </a:solidFill>
              </a:rPr>
              <a:t> de </a:t>
            </a:r>
            <a:r>
              <a:rPr lang="fr-BE" sz="2400" dirty="0" err="1">
                <a:solidFill>
                  <a:srgbClr val="C25D1B"/>
                </a:solidFill>
              </a:rPr>
              <a:t>praktijk</a:t>
            </a:r>
            <a:r>
              <a:rPr lang="fr-BE" sz="2400" dirty="0">
                <a:solidFill>
                  <a:srgbClr val="C25D1B"/>
                </a:solidFill>
              </a:rPr>
              <a:t> (</a:t>
            </a:r>
            <a:r>
              <a:rPr lang="fr-BE" sz="2400" dirty="0" err="1">
                <a:solidFill>
                  <a:srgbClr val="C25D1B"/>
                </a:solidFill>
              </a:rPr>
              <a:t>vervolg</a:t>
            </a:r>
            <a:r>
              <a:rPr lang="fr-BE" sz="2400" dirty="0">
                <a:solidFill>
                  <a:srgbClr val="C25D1B"/>
                </a:solidFill>
              </a:rPr>
              <a:t>)</a:t>
            </a:r>
          </a:p>
          <a:p>
            <a:pPr lvl="1" indent="-457200">
              <a:buFont typeface="+mj-lt"/>
              <a:buAutoNum type="arabicPeriod" startAt="2"/>
              <a:defRPr/>
            </a:pPr>
            <a:endParaRPr lang="fr-BE" altLang="fr-FR" sz="900" dirty="0" smtClean="0">
              <a:solidFill>
                <a:srgbClr val="303181"/>
              </a:solidFill>
              <a:sym typeface="Wingdings" panose="05000000000000000000" pitchFamily="2" charset="2"/>
            </a:endParaRPr>
          </a:p>
          <a:p>
            <a:pPr lvl="1" indent="-457200">
              <a:buFont typeface="+mj-lt"/>
              <a:buAutoNum type="arabicPeriod" startAt="2"/>
              <a:defRPr/>
            </a:pPr>
            <a:endParaRPr lang="fr-BE" altLang="fr-FR" sz="900" dirty="0">
              <a:solidFill>
                <a:srgbClr val="303181"/>
              </a:solidFill>
              <a:sym typeface="Wingdings" panose="05000000000000000000" pitchFamily="2" charset="2"/>
            </a:endParaRPr>
          </a:p>
          <a:p>
            <a:pPr lvl="1" indent="-457200">
              <a:buFont typeface="+mj-lt"/>
              <a:buAutoNum type="arabicPeriod" startAt="2"/>
              <a:defRPr/>
            </a:pPr>
            <a:endParaRPr lang="fr-BE" altLang="fr-FR" sz="900" dirty="0" smtClean="0">
              <a:solidFill>
                <a:srgbClr val="303181"/>
              </a:solidFill>
              <a:sym typeface="Wingdings" panose="05000000000000000000" pitchFamily="2" charset="2"/>
            </a:endParaRPr>
          </a:p>
          <a:p>
            <a:pPr lvl="1" indent="-457200">
              <a:buFont typeface="+mj-lt"/>
              <a:buAutoNum type="arabicPeriod" startAt="2"/>
              <a:defRPr/>
            </a:pPr>
            <a:endParaRPr lang="fr-BE" altLang="fr-FR" sz="900" dirty="0" smtClean="0">
              <a:solidFill>
                <a:srgbClr val="303181"/>
              </a:solidFill>
              <a:sym typeface="Wingdings" panose="05000000000000000000" pitchFamily="2" charset="2"/>
            </a:endParaRPr>
          </a:p>
          <a:p>
            <a:pPr lvl="1" indent="-457200">
              <a:buFont typeface="+mj-lt"/>
              <a:buAutoNum type="arabicPeriod" startAt="2"/>
              <a:defRPr/>
            </a:pPr>
            <a:endParaRPr lang="fr-BE" altLang="fr-FR" sz="900" dirty="0">
              <a:solidFill>
                <a:srgbClr val="303181"/>
              </a:solidFill>
              <a:sym typeface="Wingdings" panose="05000000000000000000" pitchFamily="2" charset="2"/>
            </a:endParaRPr>
          </a:p>
          <a:p>
            <a:pPr lvl="1" indent="-457200">
              <a:buFont typeface="+mj-lt"/>
              <a:buAutoNum type="arabicPeriod" startAt="2"/>
              <a:defRPr/>
            </a:pPr>
            <a:endParaRPr lang="fr-BE" altLang="fr-FR" sz="900" dirty="0" smtClean="0">
              <a:solidFill>
                <a:srgbClr val="303181"/>
              </a:solidFill>
              <a:sym typeface="Wingdings" panose="05000000000000000000" pitchFamily="2" charset="2"/>
            </a:endParaRPr>
          </a:p>
          <a:p>
            <a:pPr lvl="1" indent="-457200">
              <a:buFont typeface="+mj-lt"/>
              <a:buAutoNum type="arabicPeriod" startAt="2"/>
              <a:defRPr/>
            </a:pPr>
            <a:endParaRPr lang="fr-BE" altLang="fr-FR" sz="900" dirty="0">
              <a:solidFill>
                <a:srgbClr val="303181"/>
              </a:solidFill>
              <a:sym typeface="Wingdings" panose="05000000000000000000" pitchFamily="2" charset="2"/>
            </a:endParaRPr>
          </a:p>
          <a:p>
            <a:pPr lvl="1" indent="-457200">
              <a:buFont typeface="+mj-lt"/>
              <a:buAutoNum type="arabicPeriod" startAt="2"/>
              <a:defRPr/>
            </a:pPr>
            <a:endParaRPr lang="fr-BE" altLang="fr-FR" sz="900" dirty="0" smtClean="0">
              <a:solidFill>
                <a:srgbClr val="303181"/>
              </a:solidFill>
              <a:sym typeface="Wingdings" panose="05000000000000000000" pitchFamily="2" charset="2"/>
            </a:endParaRPr>
          </a:p>
          <a:p>
            <a:pPr lvl="1" indent="-457200">
              <a:buFont typeface="+mj-lt"/>
              <a:buAutoNum type="arabicPeriod" startAt="2"/>
              <a:defRPr/>
            </a:pPr>
            <a:endParaRPr lang="fr-BE" altLang="fr-FR" sz="900" b="1" dirty="0">
              <a:solidFill>
                <a:srgbClr val="303181"/>
              </a:solidFill>
              <a:sym typeface="Wingdings" panose="05000000000000000000" pitchFamily="2" charset="2"/>
            </a:endParaRPr>
          </a:p>
          <a:p>
            <a:pPr algn="just"/>
            <a:r>
              <a:rPr lang="fr-FR" b="1" dirty="0" err="1" smtClean="0">
                <a:solidFill>
                  <a:srgbClr val="303181"/>
                </a:solidFill>
              </a:rPr>
              <a:t>Verplichting</a:t>
            </a:r>
            <a:r>
              <a:rPr lang="fr-FR" b="1" dirty="0" smtClean="0">
                <a:solidFill>
                  <a:srgbClr val="303181"/>
                </a:solidFill>
              </a:rPr>
              <a:t> om </a:t>
            </a:r>
            <a:r>
              <a:rPr lang="fr-FR" b="1" dirty="0" err="1" smtClean="0">
                <a:solidFill>
                  <a:srgbClr val="303181"/>
                </a:solidFill>
              </a:rPr>
              <a:t>een</a:t>
            </a:r>
            <a:r>
              <a:rPr lang="fr-FR" b="1" dirty="0" smtClean="0">
                <a:solidFill>
                  <a:srgbClr val="303181"/>
                </a:solidFill>
              </a:rPr>
              <a:t> </a:t>
            </a:r>
            <a:r>
              <a:rPr lang="fr-FR" b="1" dirty="0" err="1" smtClean="0">
                <a:solidFill>
                  <a:srgbClr val="303181"/>
                </a:solidFill>
              </a:rPr>
              <a:t>leveringsbewijs</a:t>
            </a:r>
            <a:r>
              <a:rPr lang="fr-FR" b="1" dirty="0" smtClean="0">
                <a:solidFill>
                  <a:srgbClr val="303181"/>
                </a:solidFill>
              </a:rPr>
              <a:t> te </a:t>
            </a:r>
            <a:r>
              <a:rPr lang="fr-FR" b="1" dirty="0" err="1" smtClean="0">
                <a:solidFill>
                  <a:srgbClr val="303181"/>
                </a:solidFill>
              </a:rPr>
              <a:t>bekomen</a:t>
            </a:r>
            <a:r>
              <a:rPr lang="fr-FR" b="1" dirty="0" smtClean="0">
                <a:solidFill>
                  <a:srgbClr val="303181"/>
                </a:solidFill>
              </a:rPr>
              <a:t> </a:t>
            </a:r>
            <a:r>
              <a:rPr lang="fr-FR" b="1" dirty="0" err="1" smtClean="0">
                <a:solidFill>
                  <a:srgbClr val="303181"/>
                </a:solidFill>
              </a:rPr>
              <a:t>vóór</a:t>
            </a:r>
            <a:r>
              <a:rPr lang="fr-FR" b="1" dirty="0" smtClean="0">
                <a:solidFill>
                  <a:srgbClr val="303181"/>
                </a:solidFill>
              </a:rPr>
              <a:t> de </a:t>
            </a:r>
            <a:r>
              <a:rPr lang="fr-FR" b="1" dirty="0" err="1" smtClean="0">
                <a:solidFill>
                  <a:srgbClr val="303181"/>
                </a:solidFill>
              </a:rPr>
              <a:t>betaling</a:t>
            </a:r>
            <a:r>
              <a:rPr lang="fr-FR" b="1" dirty="0" smtClean="0">
                <a:solidFill>
                  <a:srgbClr val="303181"/>
                </a:solidFill>
              </a:rPr>
              <a:t> van het </a:t>
            </a:r>
            <a:r>
              <a:rPr lang="fr-FR" b="1" dirty="0" err="1" smtClean="0">
                <a:solidFill>
                  <a:srgbClr val="303181"/>
                </a:solidFill>
              </a:rPr>
              <a:t>kredietbedrag</a:t>
            </a:r>
            <a:r>
              <a:rPr lang="fr-FR" b="1" dirty="0" smtClean="0">
                <a:solidFill>
                  <a:srgbClr val="303181"/>
                </a:solidFill>
              </a:rPr>
              <a:t> </a:t>
            </a:r>
            <a:r>
              <a:rPr lang="fr-FR" b="1" dirty="0" err="1" smtClean="0">
                <a:solidFill>
                  <a:srgbClr val="303181"/>
                </a:solidFill>
              </a:rPr>
              <a:t>aan</a:t>
            </a:r>
            <a:r>
              <a:rPr lang="fr-FR" b="1" dirty="0" smtClean="0">
                <a:solidFill>
                  <a:srgbClr val="303181"/>
                </a:solidFill>
              </a:rPr>
              <a:t> de </a:t>
            </a:r>
            <a:r>
              <a:rPr lang="fr-FR" b="1" dirty="0" err="1" smtClean="0">
                <a:solidFill>
                  <a:srgbClr val="303181"/>
                </a:solidFill>
              </a:rPr>
              <a:t>verkoper</a:t>
            </a:r>
            <a:r>
              <a:rPr lang="fr-FR" b="1" dirty="0" smtClean="0">
                <a:solidFill>
                  <a:srgbClr val="303181"/>
                </a:solidFill>
              </a:rPr>
              <a:t>/</a:t>
            </a:r>
            <a:r>
              <a:rPr lang="fr-FR" b="1" dirty="0" err="1" smtClean="0">
                <a:solidFill>
                  <a:srgbClr val="303181"/>
                </a:solidFill>
              </a:rPr>
              <a:t>dienstverlener</a:t>
            </a:r>
            <a:endParaRPr lang="fr-FR" b="1" dirty="0" smtClean="0">
              <a:solidFill>
                <a:srgbClr val="303181"/>
              </a:solidFill>
            </a:endParaRPr>
          </a:p>
          <a:p>
            <a:pPr algn="just"/>
            <a:endParaRPr lang="fr-FR" b="1" dirty="0" smtClean="0">
              <a:solidFill>
                <a:srgbClr val="303181"/>
              </a:solidFill>
            </a:endParaRPr>
          </a:p>
          <a:p>
            <a:pPr marL="742950" lvl="1" indent="-285750" algn="just">
              <a:buFont typeface="Arial" panose="020B0604020202020204" pitchFamily="34" charset="0"/>
              <a:buChar char="•"/>
            </a:pPr>
            <a:r>
              <a:rPr lang="nl-NL" dirty="0">
                <a:solidFill>
                  <a:srgbClr val="303181"/>
                </a:solidFill>
              </a:rPr>
              <a:t>op een duurzame gegevensdrager, onder meer een leveringsbewijs, dat door de consument gedagtekend en ondertekend moet zijn </a:t>
            </a:r>
            <a:endParaRPr lang="nl-NL" dirty="0" smtClean="0">
              <a:solidFill>
                <a:srgbClr val="303181"/>
              </a:solidFill>
            </a:endParaRPr>
          </a:p>
          <a:p>
            <a:pPr marL="742950" lvl="1" indent="-285750" algn="just">
              <a:buFont typeface="Arial" panose="020B0604020202020204" pitchFamily="34" charset="0"/>
              <a:buChar char="•"/>
            </a:pPr>
            <a:r>
              <a:rPr lang="nl-NL" dirty="0" smtClean="0">
                <a:solidFill>
                  <a:srgbClr val="303181"/>
                </a:solidFill>
              </a:rPr>
              <a:t>Bewijs : opbouwen van kredietdossier </a:t>
            </a:r>
          </a:p>
          <a:p>
            <a:pPr marL="742950" lvl="1" indent="-285750" algn="just">
              <a:buFont typeface="Arial" panose="020B0604020202020204" pitchFamily="34" charset="0"/>
              <a:buChar char="•"/>
            </a:pPr>
            <a:r>
              <a:rPr lang="fr-BE" dirty="0" err="1" smtClean="0">
                <a:solidFill>
                  <a:srgbClr val="303181"/>
                </a:solidFill>
              </a:rPr>
              <a:t>Recente</a:t>
            </a:r>
            <a:r>
              <a:rPr lang="fr-BE" dirty="0" smtClean="0">
                <a:solidFill>
                  <a:srgbClr val="303181"/>
                </a:solidFill>
              </a:rPr>
              <a:t> </a:t>
            </a:r>
            <a:r>
              <a:rPr lang="fr-BE" dirty="0" err="1" smtClean="0">
                <a:solidFill>
                  <a:srgbClr val="303181"/>
                </a:solidFill>
              </a:rPr>
              <a:t>rechtspraak</a:t>
            </a:r>
            <a:r>
              <a:rPr lang="fr-BE" dirty="0" smtClean="0">
                <a:solidFill>
                  <a:srgbClr val="303181"/>
                </a:solidFill>
              </a:rPr>
              <a:t>:</a:t>
            </a:r>
            <a:r>
              <a:rPr lang="fr-FR" dirty="0" smtClean="0">
                <a:solidFill>
                  <a:srgbClr val="303181"/>
                </a:solidFill>
              </a:rPr>
              <a:t> </a:t>
            </a:r>
            <a:r>
              <a:rPr lang="nl-NL" dirty="0">
                <a:solidFill>
                  <a:srgbClr val="303181"/>
                </a:solidFill>
              </a:rPr>
              <a:t>soms flexibele, soms strikte interpretatie door hoven en rechtbanken </a:t>
            </a:r>
            <a:r>
              <a:rPr lang="nl-NL" dirty="0" smtClean="0">
                <a:solidFill>
                  <a:srgbClr val="303181"/>
                </a:solidFill>
              </a:rPr>
              <a:t>(</a:t>
            </a:r>
            <a:r>
              <a:rPr lang="nl-NL" dirty="0">
                <a:solidFill>
                  <a:srgbClr val="303181"/>
                </a:solidFill>
              </a:rPr>
              <a:t>geschillen inzake </a:t>
            </a:r>
            <a:r>
              <a:rPr lang="nl-NL" dirty="0" smtClean="0">
                <a:solidFill>
                  <a:srgbClr val="303181"/>
                </a:solidFill>
              </a:rPr>
              <a:t>zonnepanelen</a:t>
            </a:r>
            <a:r>
              <a:rPr lang="nl-NL" dirty="0">
                <a:solidFill>
                  <a:srgbClr val="303181"/>
                </a:solidFill>
              </a:rPr>
              <a:t>)</a:t>
            </a:r>
            <a:endParaRPr lang="fr-FR" dirty="0" smtClean="0">
              <a:solidFill>
                <a:srgbClr val="303181"/>
              </a:solidFill>
            </a:endParaRPr>
          </a:p>
          <a:p>
            <a:endParaRPr lang="fr-FR" sz="2400" dirty="0" smtClean="0">
              <a:solidFill>
                <a:srgbClr val="C25D1B"/>
              </a:solidFill>
            </a:endParaRPr>
          </a:p>
        </p:txBody>
      </p:sp>
      <p:pic>
        <p:nvPicPr>
          <p:cNvPr id="4" name="Picture 4" descr="Image associÃ©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63352" y="861672"/>
            <a:ext cx="1242558" cy="1151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6337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8610600" y="6356350"/>
            <a:ext cx="2651449" cy="365125"/>
          </a:xfrm>
          <a:prstGeom prst="rect">
            <a:avLst/>
          </a:prstGeom>
        </p:spPr>
        <p:txBody>
          <a:bodyPr/>
          <a:lstStyle/>
          <a:p>
            <a:pPr algn="r"/>
            <a:fld id="{18080B2C-3442-4A09-BECF-3F98DB91164B}" type="slidenum">
              <a:rPr lang="fr-FR" smtClean="0"/>
              <a:pPr algn="r"/>
              <a:t>22</a:t>
            </a:fld>
            <a:endParaRPr lang="fr-FR" dirty="0"/>
          </a:p>
        </p:txBody>
      </p:sp>
      <p:sp>
        <p:nvSpPr>
          <p:cNvPr id="11" name="ZoneTexte 10"/>
          <p:cNvSpPr txBox="1"/>
          <p:nvPr/>
        </p:nvSpPr>
        <p:spPr>
          <a:xfrm>
            <a:off x="1047750" y="812165"/>
            <a:ext cx="10306050" cy="5355312"/>
          </a:xfrm>
          <a:prstGeom prst="rect">
            <a:avLst/>
          </a:prstGeom>
          <a:noFill/>
        </p:spPr>
        <p:txBody>
          <a:bodyPr wrap="square" rtlCol="0">
            <a:spAutoFit/>
          </a:bodyPr>
          <a:lstStyle/>
          <a:p>
            <a:pPr algn="just"/>
            <a:r>
              <a:rPr lang="fr-BE" sz="2400" dirty="0" err="1" smtClean="0">
                <a:solidFill>
                  <a:srgbClr val="C25D1B"/>
                </a:solidFill>
              </a:rPr>
              <a:t>Leveringsbewijs</a:t>
            </a:r>
            <a:endParaRPr lang="fr-FR" dirty="0" smtClean="0">
              <a:solidFill>
                <a:srgbClr val="303181"/>
              </a:solidFill>
            </a:endParaRPr>
          </a:p>
          <a:p>
            <a:pPr marL="285750" indent="-285750" algn="just">
              <a:buFont typeface="Arial" panose="020B0604020202020204" pitchFamily="34" charset="0"/>
              <a:buChar char="•"/>
            </a:pPr>
            <a:endParaRPr lang="fr-FR" dirty="0">
              <a:solidFill>
                <a:srgbClr val="303181"/>
              </a:solidFill>
            </a:endParaRPr>
          </a:p>
          <a:p>
            <a:pPr marL="285750" indent="-285750" algn="just">
              <a:buFont typeface="Arial" panose="020B0604020202020204" pitchFamily="34" charset="0"/>
              <a:buChar char="•"/>
            </a:pPr>
            <a:r>
              <a:rPr lang="fr-BE" sz="1600" dirty="0" smtClean="0">
                <a:solidFill>
                  <a:srgbClr val="303181"/>
                </a:solidFill>
              </a:rPr>
              <a:t>REA </a:t>
            </a:r>
            <a:r>
              <a:rPr lang="fr-BE" sz="1600" dirty="0" err="1" smtClean="0">
                <a:solidFill>
                  <a:srgbClr val="303181"/>
                </a:solidFill>
              </a:rPr>
              <a:t>Namen</a:t>
            </a:r>
            <a:r>
              <a:rPr lang="fr-BE" sz="1600" dirty="0" smtClean="0">
                <a:solidFill>
                  <a:srgbClr val="303181"/>
                </a:solidFill>
              </a:rPr>
              <a:t> </a:t>
            </a:r>
            <a:r>
              <a:rPr lang="fr-FR" sz="1600" dirty="0" smtClean="0">
                <a:solidFill>
                  <a:srgbClr val="303181"/>
                </a:solidFill>
              </a:rPr>
              <a:t>(</a:t>
            </a:r>
            <a:r>
              <a:rPr lang="fr-FR" sz="1600" dirty="0" err="1" smtClean="0">
                <a:solidFill>
                  <a:srgbClr val="303181"/>
                </a:solidFill>
              </a:rPr>
              <a:t>bij</a:t>
            </a:r>
            <a:r>
              <a:rPr lang="fr-FR" sz="1600" dirty="0" smtClean="0">
                <a:solidFill>
                  <a:srgbClr val="303181"/>
                </a:solidFill>
              </a:rPr>
              <a:t> </a:t>
            </a:r>
            <a:r>
              <a:rPr lang="fr-FR" sz="1600" dirty="0" err="1" smtClean="0">
                <a:solidFill>
                  <a:srgbClr val="303181"/>
                </a:solidFill>
              </a:rPr>
              <a:t>hoger</a:t>
            </a:r>
            <a:r>
              <a:rPr lang="fr-FR" sz="1600" dirty="0" smtClean="0">
                <a:solidFill>
                  <a:srgbClr val="303181"/>
                </a:solidFill>
              </a:rPr>
              <a:t> </a:t>
            </a:r>
            <a:r>
              <a:rPr lang="fr-FR" sz="1600" dirty="0" err="1" smtClean="0">
                <a:solidFill>
                  <a:srgbClr val="303181"/>
                </a:solidFill>
              </a:rPr>
              <a:t>beroep</a:t>
            </a:r>
            <a:r>
              <a:rPr lang="fr-FR" sz="1600" dirty="0" smtClean="0">
                <a:solidFill>
                  <a:srgbClr val="303181"/>
                </a:solidFill>
              </a:rPr>
              <a:t>), </a:t>
            </a:r>
            <a:r>
              <a:rPr lang="fr-FR" sz="1600" dirty="0">
                <a:solidFill>
                  <a:srgbClr val="303181"/>
                </a:solidFill>
              </a:rPr>
              <a:t>15 </a:t>
            </a:r>
            <a:r>
              <a:rPr lang="fr-FR" sz="1600" dirty="0" err="1" smtClean="0">
                <a:solidFill>
                  <a:srgbClr val="303181"/>
                </a:solidFill>
              </a:rPr>
              <a:t>oktober</a:t>
            </a:r>
            <a:r>
              <a:rPr lang="fr-FR" sz="1600" dirty="0" smtClean="0">
                <a:solidFill>
                  <a:srgbClr val="303181"/>
                </a:solidFill>
              </a:rPr>
              <a:t> </a:t>
            </a:r>
            <a:r>
              <a:rPr lang="fr-FR" sz="1600" dirty="0">
                <a:solidFill>
                  <a:srgbClr val="303181"/>
                </a:solidFill>
              </a:rPr>
              <a:t>2018 : </a:t>
            </a:r>
            <a:r>
              <a:rPr lang="fr-FR" sz="1600" dirty="0" smtClean="0">
                <a:solidFill>
                  <a:srgbClr val="303181"/>
                </a:solidFill>
              </a:rPr>
              <a:t>De </a:t>
            </a:r>
            <a:r>
              <a:rPr lang="fr-FR" sz="1600" dirty="0" err="1" smtClean="0">
                <a:solidFill>
                  <a:srgbClr val="303181"/>
                </a:solidFill>
              </a:rPr>
              <a:t>kredietgever</a:t>
            </a:r>
            <a:r>
              <a:rPr lang="fr-FR" sz="1600" dirty="0" smtClean="0">
                <a:solidFill>
                  <a:srgbClr val="303181"/>
                </a:solidFill>
              </a:rPr>
              <a:t> kan </a:t>
            </a:r>
            <a:r>
              <a:rPr lang="nl-NL" sz="1600" dirty="0" smtClean="0">
                <a:solidFill>
                  <a:srgbClr val="303181"/>
                </a:solidFill>
              </a:rPr>
              <a:t>zich </a:t>
            </a:r>
            <a:r>
              <a:rPr lang="nl-NL" sz="1600" dirty="0">
                <a:solidFill>
                  <a:srgbClr val="303181"/>
                </a:solidFill>
              </a:rPr>
              <a:t>niet </a:t>
            </a:r>
            <a:r>
              <a:rPr lang="nl-NL" sz="1600" dirty="0" smtClean="0">
                <a:solidFill>
                  <a:srgbClr val="303181"/>
                </a:solidFill>
              </a:rPr>
              <a:t>rechtmatig </a:t>
            </a:r>
            <a:r>
              <a:rPr lang="nl-NL" sz="1600" dirty="0">
                <a:solidFill>
                  <a:srgbClr val="303181"/>
                </a:solidFill>
              </a:rPr>
              <a:t>tevreden </a:t>
            </a:r>
            <a:r>
              <a:rPr lang="nl-NL" sz="1600" dirty="0" smtClean="0">
                <a:solidFill>
                  <a:srgbClr val="303181"/>
                </a:solidFill>
              </a:rPr>
              <a:t>stellen </a:t>
            </a:r>
            <a:r>
              <a:rPr lang="nl-NL" sz="1600" dirty="0">
                <a:solidFill>
                  <a:srgbClr val="303181"/>
                </a:solidFill>
              </a:rPr>
              <a:t>met het louter overleggen van een leveringsbewijs, gedateerd op dezelfde dag als het sluiten van de kredietovereenkomst, zonder de relevantie van dit document met betrekking tot de chronologie van de gebeurtenissen op beknopte wijze te controleren, rekening houdend met het feit dat het bovendien niet vaak voorkomt, in de praktijk dat een handelaar ermee instemt een goed te leveren zonder de volledige prijs te ontvangen, zo niet de volledige prijs, dan toch ten minste de betaling van een voorschot, en dat de levering en installatie van een </a:t>
            </a:r>
            <a:r>
              <a:rPr lang="nl-NL" sz="1600" dirty="0" smtClean="0">
                <a:solidFill>
                  <a:srgbClr val="303181"/>
                </a:solidFill>
              </a:rPr>
              <a:t>zonnepaneleninstallatie </a:t>
            </a:r>
            <a:r>
              <a:rPr lang="nl-NL" sz="1600" dirty="0">
                <a:solidFill>
                  <a:srgbClr val="303181"/>
                </a:solidFill>
              </a:rPr>
              <a:t>in de regel zelden binnen een week na het sluiten van de overeenkomst plaatsvindt. Door in de hierboven beschreven context overeen te </a:t>
            </a:r>
            <a:r>
              <a:rPr lang="nl-NL" sz="1600" dirty="0" smtClean="0">
                <a:solidFill>
                  <a:srgbClr val="303181"/>
                </a:solidFill>
              </a:rPr>
              <a:t>komen om </a:t>
            </a:r>
            <a:r>
              <a:rPr lang="nl-NL" sz="1600" dirty="0">
                <a:solidFill>
                  <a:srgbClr val="303181"/>
                </a:solidFill>
              </a:rPr>
              <a:t>het geleende bedrag </a:t>
            </a:r>
            <a:r>
              <a:rPr lang="nl-NL" sz="1600" dirty="0" smtClean="0">
                <a:solidFill>
                  <a:srgbClr val="303181"/>
                </a:solidFill>
              </a:rPr>
              <a:t>aan </a:t>
            </a:r>
            <a:r>
              <a:rPr lang="nl-NL" sz="1600" dirty="0">
                <a:solidFill>
                  <a:srgbClr val="303181"/>
                </a:solidFill>
              </a:rPr>
              <a:t>de </a:t>
            </a:r>
            <a:r>
              <a:rPr lang="nl-NL" sz="1600" dirty="0" smtClean="0">
                <a:solidFill>
                  <a:srgbClr val="303181"/>
                </a:solidFill>
              </a:rPr>
              <a:t>verkoper </a:t>
            </a:r>
            <a:r>
              <a:rPr lang="nl-NL" sz="1600" dirty="0">
                <a:solidFill>
                  <a:srgbClr val="303181"/>
                </a:solidFill>
              </a:rPr>
              <a:t>te betalen zonder een marginale controle op de </a:t>
            </a:r>
            <a:r>
              <a:rPr lang="nl-NL" sz="1600" dirty="0" smtClean="0">
                <a:solidFill>
                  <a:srgbClr val="303181"/>
                </a:solidFill>
              </a:rPr>
              <a:t>relevantie </a:t>
            </a:r>
            <a:r>
              <a:rPr lang="nl-NL" sz="1600" dirty="0">
                <a:solidFill>
                  <a:srgbClr val="303181"/>
                </a:solidFill>
              </a:rPr>
              <a:t>van het leveringsbewijs uit te voeren, heeft de kredietgever zich niet gedragen als een normaal voorzichtige en zorgvuldige kredietgever. De kredietgever liet niet toe dat het mechanisme voor de bescherming van consumenten op grond van artikel 19 van de wet op het consumentenkrediet (nu artikel VII.91 van de WER) effectief functioneerde. De contractuele aansprakelijkheid van de kredietgever is derhalve </a:t>
            </a:r>
            <a:r>
              <a:rPr lang="nl-NL" sz="1600" dirty="0" smtClean="0">
                <a:solidFill>
                  <a:srgbClr val="303181"/>
                </a:solidFill>
              </a:rPr>
              <a:t>weerhouden.</a:t>
            </a:r>
            <a:endParaRPr lang="fr-FR" sz="1600" dirty="0" smtClean="0">
              <a:solidFill>
                <a:srgbClr val="303181"/>
              </a:solidFill>
            </a:endParaRPr>
          </a:p>
          <a:p>
            <a:pPr marL="285750" indent="-285750" algn="just">
              <a:buFont typeface="Arial" panose="020B0604020202020204" pitchFamily="34" charset="0"/>
              <a:buChar char="•"/>
            </a:pPr>
            <a:endParaRPr lang="fr-BE" dirty="0">
              <a:solidFill>
                <a:srgbClr val="303181"/>
              </a:solidFill>
            </a:endParaRPr>
          </a:p>
          <a:p>
            <a:pPr marL="742950" lvl="1" indent="-285750" algn="just">
              <a:buFont typeface="Wingdings" panose="05000000000000000000" pitchFamily="2" charset="2"/>
              <a:buChar char="Ø"/>
            </a:pPr>
            <a:r>
              <a:rPr lang="nl-NL" dirty="0" smtClean="0">
                <a:solidFill>
                  <a:srgbClr val="303181"/>
                </a:solidFill>
              </a:rPr>
              <a:t>Fout </a:t>
            </a:r>
            <a:r>
              <a:rPr lang="nl-NL" dirty="0" err="1" smtClean="0">
                <a:solidFill>
                  <a:srgbClr val="303181"/>
                </a:solidFill>
              </a:rPr>
              <a:t>tav</a:t>
            </a:r>
            <a:r>
              <a:rPr lang="nl-NL" dirty="0" smtClean="0">
                <a:solidFill>
                  <a:srgbClr val="303181"/>
                </a:solidFill>
              </a:rPr>
              <a:t> </a:t>
            </a:r>
            <a:r>
              <a:rPr lang="nl-NL" dirty="0">
                <a:solidFill>
                  <a:srgbClr val="303181"/>
                </a:solidFill>
              </a:rPr>
              <a:t>de norm van de normaal </a:t>
            </a:r>
            <a:r>
              <a:rPr lang="nl-NL" dirty="0" smtClean="0">
                <a:solidFill>
                  <a:srgbClr val="303181"/>
                </a:solidFill>
              </a:rPr>
              <a:t>voorzichtige </a:t>
            </a:r>
            <a:r>
              <a:rPr lang="nl-NL" dirty="0">
                <a:solidFill>
                  <a:srgbClr val="303181"/>
                </a:solidFill>
              </a:rPr>
              <a:t>en zorgvuldige </a:t>
            </a:r>
            <a:r>
              <a:rPr lang="nl-NL" dirty="0" smtClean="0">
                <a:solidFill>
                  <a:srgbClr val="303181"/>
                </a:solidFill>
              </a:rPr>
              <a:t>kredietgever </a:t>
            </a:r>
            <a:r>
              <a:rPr lang="nl-NL" dirty="0">
                <a:solidFill>
                  <a:srgbClr val="303181"/>
                </a:solidFill>
              </a:rPr>
              <a:t>wanneer de </a:t>
            </a:r>
            <a:r>
              <a:rPr lang="nl-NL" dirty="0" smtClean="0">
                <a:solidFill>
                  <a:srgbClr val="303181"/>
                </a:solidFill>
              </a:rPr>
              <a:t>kredietgever </a:t>
            </a:r>
            <a:r>
              <a:rPr lang="nl-NL" dirty="0">
                <a:solidFill>
                  <a:srgbClr val="303181"/>
                </a:solidFill>
              </a:rPr>
              <a:t>het krediet </a:t>
            </a:r>
            <a:r>
              <a:rPr lang="nl-NL" dirty="0" smtClean="0">
                <a:solidFill>
                  <a:srgbClr val="303181"/>
                </a:solidFill>
              </a:rPr>
              <a:t>betaalt op </a:t>
            </a:r>
            <a:r>
              <a:rPr lang="nl-NL" dirty="0">
                <a:solidFill>
                  <a:srgbClr val="303181"/>
                </a:solidFill>
              </a:rPr>
              <a:t>basis van een </a:t>
            </a:r>
            <a:r>
              <a:rPr lang="nl-NL" dirty="0" smtClean="0">
                <a:solidFill>
                  <a:srgbClr val="303181"/>
                </a:solidFill>
              </a:rPr>
              <a:t>leveringsbewijs </a:t>
            </a:r>
            <a:r>
              <a:rPr lang="nl-NL" dirty="0">
                <a:solidFill>
                  <a:srgbClr val="303181"/>
                </a:solidFill>
              </a:rPr>
              <a:t>dat is gedateerd op dezelfde dag als de sluiting van het krediet, zonder een marginale controle van de relevantie van het </a:t>
            </a:r>
            <a:r>
              <a:rPr lang="nl-NL" dirty="0" smtClean="0">
                <a:solidFill>
                  <a:srgbClr val="303181"/>
                </a:solidFill>
              </a:rPr>
              <a:t>document uit te voeren</a:t>
            </a:r>
            <a:endParaRPr lang="nl-NL" dirty="0">
              <a:solidFill>
                <a:srgbClr val="303181"/>
              </a:solidFill>
            </a:endParaRPr>
          </a:p>
          <a:p>
            <a:pPr marL="742950" lvl="1" indent="-285750" algn="just">
              <a:buFont typeface="Wingdings" panose="05000000000000000000" pitchFamily="2" charset="2"/>
              <a:buChar char="Ø"/>
            </a:pPr>
            <a:r>
              <a:rPr lang="nl-NL" dirty="0">
                <a:solidFill>
                  <a:srgbClr val="303181"/>
                </a:solidFill>
              </a:rPr>
              <a:t>Gedeelde </a:t>
            </a:r>
            <a:r>
              <a:rPr lang="nl-NL" dirty="0" smtClean="0">
                <a:solidFill>
                  <a:srgbClr val="303181"/>
                </a:solidFill>
              </a:rPr>
              <a:t>aansprakelijkheid </a:t>
            </a:r>
            <a:r>
              <a:rPr lang="nl-NL" dirty="0">
                <a:solidFill>
                  <a:srgbClr val="303181"/>
                </a:solidFill>
              </a:rPr>
              <a:t>tussen de kredietgever en de consument die het </a:t>
            </a:r>
            <a:r>
              <a:rPr lang="nl-NL" dirty="0" smtClean="0">
                <a:solidFill>
                  <a:srgbClr val="303181"/>
                </a:solidFill>
              </a:rPr>
              <a:t>leveringsbewijs </a:t>
            </a:r>
            <a:r>
              <a:rPr lang="nl-NL" dirty="0">
                <a:solidFill>
                  <a:srgbClr val="303181"/>
                </a:solidFill>
              </a:rPr>
              <a:t>heeft </a:t>
            </a:r>
            <a:r>
              <a:rPr lang="nl-NL" dirty="0" smtClean="0">
                <a:solidFill>
                  <a:srgbClr val="303181"/>
                </a:solidFill>
              </a:rPr>
              <a:t>ondertekend</a:t>
            </a:r>
            <a:endParaRPr lang="nl-NL" dirty="0">
              <a:solidFill>
                <a:srgbClr val="303181"/>
              </a:solidFill>
            </a:endParaRPr>
          </a:p>
        </p:txBody>
      </p:sp>
    </p:spTree>
    <p:extLst>
      <p:ext uri="{BB962C8B-B14F-4D97-AF65-F5344CB8AC3E}">
        <p14:creationId xmlns:p14="http://schemas.microsoft.com/office/powerpoint/2010/main" val="19046539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8610600" y="6356350"/>
            <a:ext cx="2651449" cy="365125"/>
          </a:xfrm>
          <a:prstGeom prst="rect">
            <a:avLst/>
          </a:prstGeom>
        </p:spPr>
        <p:txBody>
          <a:bodyPr/>
          <a:lstStyle/>
          <a:p>
            <a:pPr algn="r"/>
            <a:fld id="{18080B2C-3442-4A09-BECF-3F98DB91164B}" type="slidenum">
              <a:rPr lang="fr-FR" smtClean="0"/>
              <a:pPr algn="r"/>
              <a:t>23</a:t>
            </a:fld>
            <a:endParaRPr lang="fr-FR" dirty="0"/>
          </a:p>
        </p:txBody>
      </p:sp>
      <p:sp>
        <p:nvSpPr>
          <p:cNvPr id="11" name="ZoneTexte 10"/>
          <p:cNvSpPr txBox="1"/>
          <p:nvPr/>
        </p:nvSpPr>
        <p:spPr>
          <a:xfrm>
            <a:off x="1047750" y="998375"/>
            <a:ext cx="10306050" cy="5386090"/>
          </a:xfrm>
          <a:prstGeom prst="rect">
            <a:avLst/>
          </a:prstGeom>
          <a:noFill/>
        </p:spPr>
        <p:txBody>
          <a:bodyPr wrap="square" rtlCol="0">
            <a:spAutoFit/>
          </a:bodyPr>
          <a:lstStyle/>
          <a:p>
            <a:pPr marL="0" lvl="1" algn="just"/>
            <a:r>
              <a:rPr lang="fr-BE" sz="2400" dirty="0" err="1" smtClean="0">
                <a:solidFill>
                  <a:srgbClr val="C25D1B"/>
                </a:solidFill>
              </a:rPr>
              <a:t>Leveringsbewijs</a:t>
            </a:r>
            <a:r>
              <a:rPr lang="fr-BE" sz="2400" dirty="0" smtClean="0">
                <a:solidFill>
                  <a:srgbClr val="C25D1B"/>
                </a:solidFill>
              </a:rPr>
              <a:t> </a:t>
            </a:r>
            <a:r>
              <a:rPr lang="fr-BE" sz="2400" dirty="0">
                <a:solidFill>
                  <a:srgbClr val="C25D1B"/>
                </a:solidFill>
              </a:rPr>
              <a:t>(</a:t>
            </a:r>
            <a:r>
              <a:rPr lang="fr-BE" sz="2400" dirty="0" err="1">
                <a:solidFill>
                  <a:srgbClr val="C25D1B"/>
                </a:solidFill>
              </a:rPr>
              <a:t>vervolg</a:t>
            </a:r>
            <a:r>
              <a:rPr lang="fr-BE" sz="2400" dirty="0">
                <a:solidFill>
                  <a:srgbClr val="C25D1B"/>
                </a:solidFill>
              </a:rPr>
              <a:t>)</a:t>
            </a:r>
            <a:endParaRPr lang="fr-FR" sz="2400" dirty="0">
              <a:solidFill>
                <a:srgbClr val="C25D1B"/>
              </a:solidFill>
            </a:endParaRPr>
          </a:p>
          <a:p>
            <a:pPr lvl="1" algn="just"/>
            <a:r>
              <a:rPr lang="fr-FR" dirty="0" smtClean="0">
                <a:solidFill>
                  <a:srgbClr val="303181"/>
                </a:solidFill>
              </a:rPr>
              <a:t> </a:t>
            </a:r>
          </a:p>
          <a:p>
            <a:pPr marL="285750" lvl="1" indent="-285750" algn="just">
              <a:buFont typeface="Arial" panose="020B0604020202020204" pitchFamily="34" charset="0"/>
              <a:buChar char="•"/>
            </a:pPr>
            <a:r>
              <a:rPr lang="fr-FR" sz="1600" dirty="0" smtClean="0">
                <a:solidFill>
                  <a:srgbClr val="303181"/>
                </a:solidFill>
              </a:rPr>
              <a:t>HB Bergen, </a:t>
            </a:r>
            <a:r>
              <a:rPr lang="fr-FR" sz="1600" dirty="0">
                <a:solidFill>
                  <a:srgbClr val="303181"/>
                </a:solidFill>
              </a:rPr>
              <a:t>23 </a:t>
            </a:r>
            <a:r>
              <a:rPr lang="fr-FR" sz="1600" dirty="0" err="1" smtClean="0">
                <a:solidFill>
                  <a:srgbClr val="303181"/>
                </a:solidFill>
              </a:rPr>
              <a:t>april</a:t>
            </a:r>
            <a:r>
              <a:rPr lang="fr-FR" sz="1600" dirty="0" smtClean="0">
                <a:solidFill>
                  <a:srgbClr val="303181"/>
                </a:solidFill>
              </a:rPr>
              <a:t> </a:t>
            </a:r>
            <a:r>
              <a:rPr lang="fr-FR" sz="1600" dirty="0">
                <a:solidFill>
                  <a:srgbClr val="303181"/>
                </a:solidFill>
              </a:rPr>
              <a:t>2019 : </a:t>
            </a:r>
            <a:r>
              <a:rPr lang="nl-NL" sz="1600" dirty="0">
                <a:solidFill>
                  <a:srgbClr val="303181"/>
                </a:solidFill>
              </a:rPr>
              <a:t>Artikel 19 </a:t>
            </a:r>
            <a:r>
              <a:rPr lang="nl-NL" sz="1600" dirty="0" smtClean="0">
                <a:solidFill>
                  <a:srgbClr val="303181"/>
                </a:solidFill>
              </a:rPr>
              <a:t>van </a:t>
            </a:r>
            <a:r>
              <a:rPr lang="nl-NL" sz="1600" dirty="0">
                <a:solidFill>
                  <a:srgbClr val="303181"/>
                </a:solidFill>
              </a:rPr>
              <a:t>de wet van 12 juni 1991 (momenteel artikel VII.91 van het WER</a:t>
            </a:r>
            <a:r>
              <a:rPr lang="nl-NL" sz="1600" dirty="0" smtClean="0">
                <a:solidFill>
                  <a:srgbClr val="303181"/>
                </a:solidFill>
              </a:rPr>
              <a:t>) </a:t>
            </a:r>
            <a:r>
              <a:rPr lang="nl-NL" sz="1600" dirty="0">
                <a:solidFill>
                  <a:srgbClr val="303181"/>
                </a:solidFill>
              </a:rPr>
              <a:t>is </a:t>
            </a:r>
            <a:r>
              <a:rPr lang="nl-NL" sz="1600" dirty="0" smtClean="0">
                <a:solidFill>
                  <a:srgbClr val="303181"/>
                </a:solidFill>
              </a:rPr>
              <a:t>duidelijk </a:t>
            </a:r>
            <a:r>
              <a:rPr lang="nl-NL" sz="1600" dirty="0">
                <a:solidFill>
                  <a:srgbClr val="303181"/>
                </a:solidFill>
              </a:rPr>
              <a:t>om een leveringsbewijs vanuit de consument te </a:t>
            </a:r>
            <a:r>
              <a:rPr lang="nl-NL" sz="1600" dirty="0" smtClean="0">
                <a:solidFill>
                  <a:srgbClr val="303181"/>
                </a:solidFill>
              </a:rPr>
              <a:t>eisen hetgeen </a:t>
            </a:r>
            <a:r>
              <a:rPr lang="nl-NL" sz="1600" dirty="0">
                <a:solidFill>
                  <a:srgbClr val="303181"/>
                </a:solidFill>
              </a:rPr>
              <a:t>is </a:t>
            </a:r>
            <a:r>
              <a:rPr lang="nl-NL" sz="1600" dirty="0" smtClean="0">
                <a:solidFill>
                  <a:srgbClr val="303181"/>
                </a:solidFill>
              </a:rPr>
              <a:t>gebeurd, zonder te vermelden dat </a:t>
            </a:r>
            <a:r>
              <a:rPr lang="nl-NL" sz="1600" dirty="0">
                <a:solidFill>
                  <a:srgbClr val="303181"/>
                </a:solidFill>
              </a:rPr>
              <a:t>niet alle goederen zijn geleverd of dat de installatie nog moet worden </a:t>
            </a:r>
            <a:r>
              <a:rPr lang="nl-NL" sz="1600" dirty="0" smtClean="0">
                <a:solidFill>
                  <a:srgbClr val="303181"/>
                </a:solidFill>
              </a:rPr>
              <a:t>aangeschakeld. </a:t>
            </a:r>
            <a:r>
              <a:rPr lang="nl-NL" sz="1600" dirty="0">
                <a:solidFill>
                  <a:srgbClr val="303181"/>
                </a:solidFill>
              </a:rPr>
              <a:t>Het is voor de consument moeilijk te beweren dat hij terecht geloofde dat dit slechts een formeel bewijs was dat nodig was om het krediet </a:t>
            </a:r>
            <a:r>
              <a:rPr lang="nl-NL" sz="1600" dirty="0" smtClean="0">
                <a:solidFill>
                  <a:srgbClr val="303181"/>
                </a:solidFill>
              </a:rPr>
              <a:t>uitbetaald te krijgen</a:t>
            </a:r>
            <a:r>
              <a:rPr lang="nl-NL" sz="1600" dirty="0">
                <a:solidFill>
                  <a:srgbClr val="303181"/>
                </a:solidFill>
              </a:rPr>
              <a:t>, zelfs als de leveringen of dienstverleningen niet waren voltooid. Behalve in geval van schending van het vertrouwen als gevolg van de handelingen, is een dergelijk bewijs duidelijk wanneer daarin wordt vermeld dat de levering op een bepaalde datum heeft plaatsgevonden en dat deze wordt geacht conform te zijn, hetgeen alleen denkbaar is als de levering is verricht. [...] </a:t>
            </a:r>
            <a:r>
              <a:rPr lang="nl-NL" sz="1600" dirty="0" smtClean="0">
                <a:solidFill>
                  <a:srgbClr val="303181"/>
                </a:solidFill>
              </a:rPr>
              <a:t>er </a:t>
            </a:r>
            <a:r>
              <a:rPr lang="nl-NL" sz="1600" dirty="0">
                <a:solidFill>
                  <a:srgbClr val="303181"/>
                </a:solidFill>
              </a:rPr>
              <a:t>dient </a:t>
            </a:r>
            <a:r>
              <a:rPr lang="nl-NL" sz="1600" dirty="0" smtClean="0">
                <a:solidFill>
                  <a:srgbClr val="303181"/>
                </a:solidFill>
              </a:rPr>
              <a:t>op gewezen te worden </a:t>
            </a:r>
            <a:r>
              <a:rPr lang="nl-NL" sz="1600" dirty="0">
                <a:solidFill>
                  <a:srgbClr val="303181"/>
                </a:solidFill>
              </a:rPr>
              <a:t>dat de wet (artikel 19) niet voorziet in de overhandiging van de factuur, maar alleen in de kennisgeving aan de kredietgever van de levering, zodat het een voorwaarde aan de wet zou toevoegen om de overhandiging van de factuur te eisen vóór de betaling van het kredietbedrag, wat bovendien nadelig zou zijn geweest voor de voltooiing van de transactie, ten nadele van de consumenten. </a:t>
            </a:r>
            <a:endParaRPr lang="nl-NL" sz="1600" dirty="0" smtClean="0">
              <a:solidFill>
                <a:srgbClr val="303181"/>
              </a:solidFill>
            </a:endParaRPr>
          </a:p>
          <a:p>
            <a:pPr marL="0" lvl="1" algn="just"/>
            <a:endParaRPr lang="fr-BE" dirty="0" smtClean="0">
              <a:solidFill>
                <a:srgbClr val="303181"/>
              </a:solidFill>
            </a:endParaRPr>
          </a:p>
          <a:p>
            <a:pPr marL="742950" lvl="2" indent="-285750" algn="just">
              <a:buFont typeface="Wingdings" panose="05000000000000000000" pitchFamily="2" charset="2"/>
              <a:buChar char="Ø"/>
            </a:pPr>
            <a:r>
              <a:rPr lang="nl-NL" dirty="0">
                <a:solidFill>
                  <a:srgbClr val="303181"/>
                </a:solidFill>
              </a:rPr>
              <a:t>De wet </a:t>
            </a:r>
            <a:r>
              <a:rPr lang="nl-NL" dirty="0" smtClean="0">
                <a:solidFill>
                  <a:srgbClr val="303181"/>
                </a:solidFill>
              </a:rPr>
              <a:t>eist enkel dat </a:t>
            </a:r>
            <a:r>
              <a:rPr lang="nl-NL" dirty="0">
                <a:solidFill>
                  <a:srgbClr val="303181"/>
                </a:solidFill>
              </a:rPr>
              <a:t>de </a:t>
            </a:r>
            <a:r>
              <a:rPr lang="nl-NL" dirty="0" smtClean="0">
                <a:solidFill>
                  <a:srgbClr val="303181"/>
                </a:solidFill>
              </a:rPr>
              <a:t>kredietgever </a:t>
            </a:r>
            <a:r>
              <a:rPr lang="nl-NL" dirty="0">
                <a:solidFill>
                  <a:srgbClr val="303181"/>
                </a:solidFill>
              </a:rPr>
              <a:t>een </a:t>
            </a:r>
            <a:r>
              <a:rPr lang="nl-NL" dirty="0" smtClean="0">
                <a:solidFill>
                  <a:srgbClr val="303181"/>
                </a:solidFill>
              </a:rPr>
              <a:t>leveringsbewijs </a:t>
            </a:r>
            <a:r>
              <a:rPr lang="nl-NL" dirty="0">
                <a:solidFill>
                  <a:srgbClr val="303181"/>
                </a:solidFill>
              </a:rPr>
              <a:t>ontvangt zonder dat de onderliggende contractuele documenten tussen de consument en de verkoper moeten worden </a:t>
            </a:r>
            <a:r>
              <a:rPr lang="nl-NL" dirty="0" smtClean="0">
                <a:solidFill>
                  <a:srgbClr val="303181"/>
                </a:solidFill>
              </a:rPr>
              <a:t>gecontroleerd</a:t>
            </a:r>
          </a:p>
          <a:p>
            <a:pPr marL="742950" lvl="2" indent="-285750" algn="just">
              <a:buFont typeface="Wingdings" panose="05000000000000000000" pitchFamily="2" charset="2"/>
              <a:buChar char="Ø"/>
            </a:pPr>
            <a:r>
              <a:rPr lang="nl-NL" dirty="0">
                <a:solidFill>
                  <a:srgbClr val="303181"/>
                </a:solidFill>
              </a:rPr>
              <a:t>Het bewijs van levering is voldoende duidelijk en voldoet aan de wettelijke </a:t>
            </a:r>
            <a:r>
              <a:rPr lang="nl-NL" dirty="0" smtClean="0">
                <a:solidFill>
                  <a:srgbClr val="303181"/>
                </a:solidFill>
              </a:rPr>
              <a:t>vereisten</a:t>
            </a:r>
          </a:p>
          <a:p>
            <a:pPr marL="742950" lvl="2" indent="-285750" algn="just">
              <a:buFont typeface="Wingdings" panose="05000000000000000000" pitchFamily="2" charset="2"/>
              <a:buChar char="Ø"/>
            </a:pPr>
            <a:r>
              <a:rPr lang="nl-NL" dirty="0" smtClean="0">
                <a:solidFill>
                  <a:srgbClr val="303181"/>
                </a:solidFill>
              </a:rPr>
              <a:t>Fout </a:t>
            </a:r>
            <a:r>
              <a:rPr lang="nl-NL" dirty="0">
                <a:solidFill>
                  <a:srgbClr val="303181"/>
                </a:solidFill>
              </a:rPr>
              <a:t>van de consumenten bij het ondertekenen van het </a:t>
            </a:r>
            <a:r>
              <a:rPr lang="fr-BE" dirty="0" err="1" smtClean="0">
                <a:solidFill>
                  <a:srgbClr val="303181"/>
                </a:solidFill>
              </a:rPr>
              <a:t>leveringsbewijs</a:t>
            </a:r>
            <a:r>
              <a:rPr lang="fr-BE" dirty="0" smtClean="0">
                <a:solidFill>
                  <a:srgbClr val="303181"/>
                </a:solidFill>
              </a:rPr>
              <a:t>, </a:t>
            </a:r>
            <a:r>
              <a:rPr lang="fr-BE" dirty="0" err="1" smtClean="0">
                <a:solidFill>
                  <a:srgbClr val="303181"/>
                </a:solidFill>
              </a:rPr>
              <a:t>zonder</a:t>
            </a:r>
            <a:r>
              <a:rPr lang="fr-BE" dirty="0" smtClean="0">
                <a:solidFill>
                  <a:srgbClr val="303181"/>
                </a:solidFill>
              </a:rPr>
              <a:t> de </a:t>
            </a:r>
            <a:r>
              <a:rPr lang="fr-BE" dirty="0" err="1" smtClean="0">
                <a:solidFill>
                  <a:srgbClr val="303181"/>
                </a:solidFill>
              </a:rPr>
              <a:t>zonnepanelen</a:t>
            </a:r>
            <a:r>
              <a:rPr lang="fr-BE" dirty="0" smtClean="0">
                <a:solidFill>
                  <a:srgbClr val="303181"/>
                </a:solidFill>
              </a:rPr>
              <a:t> te </a:t>
            </a:r>
            <a:r>
              <a:rPr lang="fr-BE" dirty="0" err="1" smtClean="0">
                <a:solidFill>
                  <a:srgbClr val="303181"/>
                </a:solidFill>
              </a:rPr>
              <a:t>hebben</a:t>
            </a:r>
            <a:r>
              <a:rPr lang="fr-BE" dirty="0" smtClean="0">
                <a:solidFill>
                  <a:srgbClr val="303181"/>
                </a:solidFill>
              </a:rPr>
              <a:t> </a:t>
            </a:r>
            <a:r>
              <a:rPr lang="fr-BE" dirty="0" err="1" smtClean="0">
                <a:solidFill>
                  <a:srgbClr val="303181"/>
                </a:solidFill>
              </a:rPr>
              <a:t>ontvangen</a:t>
            </a:r>
            <a:endParaRPr lang="fr-FR" dirty="0">
              <a:solidFill>
                <a:srgbClr val="303181"/>
              </a:solidFill>
            </a:endParaRPr>
          </a:p>
          <a:p>
            <a:pPr marL="742950" lvl="1" indent="-285750" algn="just">
              <a:buFont typeface="Wingdings" panose="05000000000000000000" pitchFamily="2" charset="2"/>
              <a:buChar char="Ø"/>
            </a:pPr>
            <a:endParaRPr lang="fr-FR" dirty="0">
              <a:solidFill>
                <a:srgbClr val="303181"/>
              </a:solidFill>
            </a:endParaRPr>
          </a:p>
        </p:txBody>
      </p:sp>
    </p:spTree>
    <p:extLst>
      <p:ext uri="{BB962C8B-B14F-4D97-AF65-F5344CB8AC3E}">
        <p14:creationId xmlns:p14="http://schemas.microsoft.com/office/powerpoint/2010/main" val="41591706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8610600" y="6356350"/>
            <a:ext cx="2651449" cy="365125"/>
          </a:xfrm>
          <a:prstGeom prst="rect">
            <a:avLst/>
          </a:prstGeom>
        </p:spPr>
        <p:txBody>
          <a:bodyPr/>
          <a:lstStyle/>
          <a:p>
            <a:pPr algn="r"/>
            <a:fld id="{18080B2C-3442-4A09-BECF-3F98DB91164B}" type="slidenum">
              <a:rPr lang="fr-FR" smtClean="0"/>
              <a:pPr algn="r"/>
              <a:t>24</a:t>
            </a:fld>
            <a:endParaRPr lang="fr-FR" dirty="0"/>
          </a:p>
        </p:txBody>
      </p:sp>
      <p:sp>
        <p:nvSpPr>
          <p:cNvPr id="11" name="ZoneTexte 10"/>
          <p:cNvSpPr txBox="1"/>
          <p:nvPr/>
        </p:nvSpPr>
        <p:spPr>
          <a:xfrm>
            <a:off x="1047750" y="998375"/>
            <a:ext cx="10306050" cy="4893647"/>
          </a:xfrm>
          <a:prstGeom prst="rect">
            <a:avLst/>
          </a:prstGeom>
          <a:noFill/>
        </p:spPr>
        <p:txBody>
          <a:bodyPr wrap="square" rtlCol="0">
            <a:spAutoFit/>
          </a:bodyPr>
          <a:lstStyle/>
          <a:p>
            <a:pPr marL="0" lvl="1" algn="just"/>
            <a:r>
              <a:rPr lang="fr-BE" sz="2400" dirty="0" err="1">
                <a:solidFill>
                  <a:srgbClr val="C25D1B"/>
                </a:solidFill>
              </a:rPr>
              <a:t>Leveringsbewijs</a:t>
            </a:r>
            <a:r>
              <a:rPr lang="fr-BE" sz="2400" dirty="0">
                <a:solidFill>
                  <a:srgbClr val="C25D1B"/>
                </a:solidFill>
              </a:rPr>
              <a:t> (</a:t>
            </a:r>
            <a:r>
              <a:rPr lang="fr-BE" sz="2400" dirty="0" err="1">
                <a:solidFill>
                  <a:srgbClr val="C25D1B"/>
                </a:solidFill>
              </a:rPr>
              <a:t>vervolg</a:t>
            </a:r>
            <a:r>
              <a:rPr lang="fr-BE" sz="2400" dirty="0">
                <a:solidFill>
                  <a:srgbClr val="C25D1B"/>
                </a:solidFill>
              </a:rPr>
              <a:t>)</a:t>
            </a:r>
            <a:endParaRPr lang="fr-FR" sz="2400" dirty="0">
              <a:solidFill>
                <a:srgbClr val="C25D1B"/>
              </a:solidFill>
            </a:endParaRPr>
          </a:p>
          <a:p>
            <a:pPr lvl="1" algn="just"/>
            <a:r>
              <a:rPr lang="fr-FR" dirty="0" smtClean="0">
                <a:solidFill>
                  <a:srgbClr val="303181"/>
                </a:solidFill>
              </a:rPr>
              <a:t> </a:t>
            </a:r>
          </a:p>
          <a:p>
            <a:pPr marL="285750" lvl="1" indent="-285750" algn="just">
              <a:buFont typeface="Arial" panose="020B0604020202020204" pitchFamily="34" charset="0"/>
              <a:buChar char="•"/>
            </a:pPr>
            <a:r>
              <a:rPr lang="fr-FR" dirty="0" smtClean="0">
                <a:solidFill>
                  <a:srgbClr val="303181"/>
                </a:solidFill>
              </a:rPr>
              <a:t>REA </a:t>
            </a:r>
            <a:r>
              <a:rPr lang="fr-FR" dirty="0" err="1" smtClean="0">
                <a:solidFill>
                  <a:srgbClr val="303181"/>
                </a:solidFill>
              </a:rPr>
              <a:t>Henegouwen</a:t>
            </a:r>
            <a:r>
              <a:rPr lang="fr-FR" dirty="0" smtClean="0">
                <a:solidFill>
                  <a:srgbClr val="303181"/>
                </a:solidFill>
              </a:rPr>
              <a:t>, </a:t>
            </a:r>
            <a:r>
              <a:rPr lang="fr-FR" dirty="0" err="1" smtClean="0">
                <a:solidFill>
                  <a:srgbClr val="303181"/>
                </a:solidFill>
              </a:rPr>
              <a:t>afdeling</a:t>
            </a:r>
            <a:r>
              <a:rPr lang="fr-FR" dirty="0" smtClean="0">
                <a:solidFill>
                  <a:srgbClr val="303181"/>
                </a:solidFill>
              </a:rPr>
              <a:t> Charleroi (</a:t>
            </a:r>
            <a:r>
              <a:rPr lang="fr-FR" dirty="0" err="1" smtClean="0">
                <a:solidFill>
                  <a:srgbClr val="303181"/>
                </a:solidFill>
              </a:rPr>
              <a:t>bij</a:t>
            </a:r>
            <a:r>
              <a:rPr lang="fr-FR" dirty="0" smtClean="0">
                <a:solidFill>
                  <a:srgbClr val="303181"/>
                </a:solidFill>
              </a:rPr>
              <a:t> HB), </a:t>
            </a:r>
            <a:r>
              <a:rPr lang="fr-FR" dirty="0">
                <a:solidFill>
                  <a:srgbClr val="303181"/>
                </a:solidFill>
              </a:rPr>
              <a:t>30 </a:t>
            </a:r>
            <a:r>
              <a:rPr lang="fr-FR" dirty="0" err="1" smtClean="0">
                <a:solidFill>
                  <a:srgbClr val="303181"/>
                </a:solidFill>
              </a:rPr>
              <a:t>april</a:t>
            </a:r>
            <a:r>
              <a:rPr lang="fr-FR" dirty="0" smtClean="0">
                <a:solidFill>
                  <a:srgbClr val="303181"/>
                </a:solidFill>
              </a:rPr>
              <a:t> </a:t>
            </a:r>
            <a:r>
              <a:rPr lang="fr-FR" dirty="0">
                <a:solidFill>
                  <a:srgbClr val="303181"/>
                </a:solidFill>
              </a:rPr>
              <a:t>2019 : </a:t>
            </a:r>
            <a:r>
              <a:rPr lang="nl-NL" dirty="0" smtClean="0">
                <a:solidFill>
                  <a:srgbClr val="303181"/>
                </a:solidFill>
              </a:rPr>
              <a:t>door </a:t>
            </a:r>
            <a:r>
              <a:rPr lang="nl-NL" dirty="0">
                <a:solidFill>
                  <a:srgbClr val="303181"/>
                </a:solidFill>
              </a:rPr>
              <a:t>dit document (d.w.z. een leveringsbewijs dat voldoet aan de wettelijke vormvereisten) te ondertekenen, ondanks het feit dat [...] de goederen in werkelijkheid niet werden geleverd, stemden de [consumenten] er uitdrukkelijk mee in dat de betaling van het krediet op de rekening van de [verkoper] zou worden gestort, ondanks het feit dat [...] de fotovoltaïsche panelen nog niet waren geleverd. Bovendien is er geen bewijs dat de kredietgever op de hoogte was of had moeten zijn van het feit dat het door consumenten ondertekende leveringsbewijs niet met de werkelijkheid overeenkwam. </a:t>
            </a:r>
            <a:endParaRPr lang="fr-FR" dirty="0" smtClean="0">
              <a:solidFill>
                <a:srgbClr val="303181"/>
              </a:solidFill>
            </a:endParaRPr>
          </a:p>
          <a:p>
            <a:pPr marL="285750" lvl="1" indent="-285750" algn="just">
              <a:buFont typeface="Arial" panose="020B0604020202020204" pitchFamily="34" charset="0"/>
              <a:buChar char="•"/>
            </a:pPr>
            <a:endParaRPr lang="fr-BE" dirty="0">
              <a:solidFill>
                <a:srgbClr val="303181"/>
              </a:solidFill>
            </a:endParaRPr>
          </a:p>
          <a:p>
            <a:pPr marL="742950" lvl="2" indent="-285750" algn="just">
              <a:buFont typeface="Wingdings" panose="05000000000000000000" pitchFamily="2" charset="2"/>
              <a:buChar char="Ø"/>
            </a:pPr>
            <a:r>
              <a:rPr lang="nl-NL" dirty="0">
                <a:solidFill>
                  <a:srgbClr val="303181"/>
                </a:solidFill>
              </a:rPr>
              <a:t>De wet eist enkel dat de kredietgever een leveringsbewijs ontvangt</a:t>
            </a:r>
            <a:r>
              <a:rPr lang="nl-NL" dirty="0" smtClean="0">
                <a:solidFill>
                  <a:srgbClr val="303181"/>
                </a:solidFill>
              </a:rPr>
              <a:t>, </a:t>
            </a:r>
            <a:r>
              <a:rPr lang="nl-NL" dirty="0">
                <a:solidFill>
                  <a:srgbClr val="303181"/>
                </a:solidFill>
              </a:rPr>
              <a:t>dat voldoet aan de wettelijke </a:t>
            </a:r>
            <a:r>
              <a:rPr lang="nl-NL" dirty="0" smtClean="0">
                <a:solidFill>
                  <a:srgbClr val="303181"/>
                </a:solidFill>
              </a:rPr>
              <a:t>vereisten</a:t>
            </a:r>
          </a:p>
          <a:p>
            <a:pPr marL="742950" lvl="2" indent="-285750" algn="just">
              <a:buFont typeface="Wingdings" panose="05000000000000000000" pitchFamily="2" charset="2"/>
              <a:buChar char="Ø"/>
            </a:pPr>
            <a:r>
              <a:rPr lang="nl-NL" dirty="0" smtClean="0">
                <a:solidFill>
                  <a:srgbClr val="303181"/>
                </a:solidFill>
              </a:rPr>
              <a:t>Het </a:t>
            </a:r>
            <a:r>
              <a:rPr lang="nl-NL" dirty="0">
                <a:solidFill>
                  <a:srgbClr val="303181"/>
                </a:solidFill>
              </a:rPr>
              <a:t>staat niet vast dat de kredietgever moet hebben geweten dat het leveringsbewijs niet in overeenstemming was met de werkelijkheid, aangezien de consumenten zelf </a:t>
            </a:r>
            <a:r>
              <a:rPr lang="nl-NL" dirty="0" smtClean="0">
                <a:solidFill>
                  <a:srgbClr val="303181"/>
                </a:solidFill>
              </a:rPr>
              <a:t>dit document hebben </a:t>
            </a:r>
            <a:r>
              <a:rPr lang="nl-NL" dirty="0">
                <a:solidFill>
                  <a:srgbClr val="303181"/>
                </a:solidFill>
              </a:rPr>
              <a:t>ondertekend en de kredietgever hebben gevraagd het </a:t>
            </a:r>
            <a:r>
              <a:rPr lang="nl-NL" dirty="0" smtClean="0">
                <a:solidFill>
                  <a:srgbClr val="303181"/>
                </a:solidFill>
              </a:rPr>
              <a:t>kredietbedrag </a:t>
            </a:r>
            <a:r>
              <a:rPr lang="nl-NL" dirty="0">
                <a:solidFill>
                  <a:srgbClr val="303181"/>
                </a:solidFill>
              </a:rPr>
              <a:t>op de rekening van de verkoper voor </a:t>
            </a:r>
            <a:r>
              <a:rPr lang="nl-NL" dirty="0" smtClean="0">
                <a:solidFill>
                  <a:srgbClr val="303181"/>
                </a:solidFill>
              </a:rPr>
              <a:t>hun eigen </a:t>
            </a:r>
            <a:r>
              <a:rPr lang="nl-NL" dirty="0">
                <a:solidFill>
                  <a:srgbClr val="303181"/>
                </a:solidFill>
              </a:rPr>
              <a:t>rekening </a:t>
            </a:r>
            <a:r>
              <a:rPr lang="nl-NL" dirty="0" smtClean="0">
                <a:solidFill>
                  <a:srgbClr val="303181"/>
                </a:solidFill>
              </a:rPr>
              <a:t>te </a:t>
            </a:r>
            <a:r>
              <a:rPr lang="fr-BE" dirty="0" err="1" smtClean="0">
                <a:solidFill>
                  <a:srgbClr val="303181"/>
                </a:solidFill>
              </a:rPr>
              <a:t>storten</a:t>
            </a:r>
            <a:endParaRPr lang="fr-FR" dirty="0">
              <a:solidFill>
                <a:srgbClr val="303181"/>
              </a:solidFill>
            </a:endParaRPr>
          </a:p>
          <a:p>
            <a:pPr marL="742950" lvl="1" indent="-285750" algn="just">
              <a:buFont typeface="Wingdings" panose="05000000000000000000" pitchFamily="2" charset="2"/>
              <a:buChar char="Ø"/>
            </a:pPr>
            <a:endParaRPr lang="fr-BE" dirty="0">
              <a:solidFill>
                <a:srgbClr val="303181"/>
              </a:solidFill>
            </a:endParaRPr>
          </a:p>
        </p:txBody>
      </p:sp>
    </p:spTree>
    <p:extLst>
      <p:ext uri="{BB962C8B-B14F-4D97-AF65-F5344CB8AC3E}">
        <p14:creationId xmlns:p14="http://schemas.microsoft.com/office/powerpoint/2010/main" val="15766472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8610600" y="6356350"/>
            <a:ext cx="2651449" cy="365125"/>
          </a:xfrm>
          <a:prstGeom prst="rect">
            <a:avLst/>
          </a:prstGeom>
        </p:spPr>
        <p:txBody>
          <a:bodyPr/>
          <a:lstStyle/>
          <a:p>
            <a:pPr algn="r"/>
            <a:fld id="{18080B2C-3442-4A09-BECF-3F98DB91164B}" type="slidenum">
              <a:rPr lang="fr-FR" smtClean="0"/>
              <a:pPr algn="r"/>
              <a:t>25</a:t>
            </a:fld>
            <a:endParaRPr lang="fr-FR" dirty="0"/>
          </a:p>
        </p:txBody>
      </p:sp>
      <p:sp>
        <p:nvSpPr>
          <p:cNvPr id="11" name="ZoneTexte 10"/>
          <p:cNvSpPr txBox="1"/>
          <p:nvPr/>
        </p:nvSpPr>
        <p:spPr>
          <a:xfrm>
            <a:off x="1057275" y="998376"/>
            <a:ext cx="10701737" cy="5170646"/>
          </a:xfrm>
          <a:prstGeom prst="rect">
            <a:avLst/>
          </a:prstGeom>
          <a:noFill/>
        </p:spPr>
        <p:txBody>
          <a:bodyPr wrap="square" rtlCol="0">
            <a:spAutoFit/>
          </a:bodyPr>
          <a:lstStyle/>
          <a:p>
            <a:pPr marL="0" lvl="1">
              <a:defRPr/>
            </a:pPr>
            <a:r>
              <a:rPr lang="fr-BE" sz="2400" dirty="0" err="1" smtClean="0">
                <a:solidFill>
                  <a:srgbClr val="C25D1B"/>
                </a:solidFill>
              </a:rPr>
              <a:t>Herfinanciering</a:t>
            </a:r>
            <a:r>
              <a:rPr lang="fr-BE" sz="2400" dirty="0" smtClean="0">
                <a:solidFill>
                  <a:srgbClr val="C25D1B"/>
                </a:solidFill>
              </a:rPr>
              <a:t> / </a:t>
            </a:r>
            <a:r>
              <a:rPr lang="fr-BE" sz="2400" dirty="0" err="1" smtClean="0">
                <a:solidFill>
                  <a:srgbClr val="C25D1B"/>
                </a:solidFill>
              </a:rPr>
              <a:t>hergroepering</a:t>
            </a:r>
            <a:r>
              <a:rPr lang="fr-BE" sz="2400" dirty="0" smtClean="0">
                <a:solidFill>
                  <a:srgbClr val="C25D1B"/>
                </a:solidFill>
              </a:rPr>
              <a:t> / </a:t>
            </a:r>
            <a:r>
              <a:rPr lang="fr-BE" sz="2400" dirty="0" err="1" smtClean="0">
                <a:solidFill>
                  <a:srgbClr val="C25D1B"/>
                </a:solidFill>
              </a:rPr>
              <a:t>consolidatie</a:t>
            </a:r>
            <a:endParaRPr lang="fr-BE" sz="2400" dirty="0" smtClean="0">
              <a:solidFill>
                <a:srgbClr val="C25D1B"/>
              </a:solidFill>
            </a:endParaRPr>
          </a:p>
          <a:p>
            <a:pPr marL="0" lvl="1">
              <a:defRPr/>
            </a:pPr>
            <a:endParaRPr lang="fr-BE" altLang="fr-FR" dirty="0">
              <a:solidFill>
                <a:srgbClr val="303181"/>
              </a:solidFill>
              <a:sym typeface="Wingdings" panose="05000000000000000000" pitchFamily="2" charset="2"/>
            </a:endParaRPr>
          </a:p>
          <a:p>
            <a:pPr marL="742950" lvl="1" indent="-285750">
              <a:spcAft>
                <a:spcPts val="25"/>
              </a:spcAft>
              <a:buFont typeface="Arial" panose="020B0604020202020204" pitchFamily="34" charset="0"/>
              <a:buChar char="•"/>
            </a:pPr>
            <a:r>
              <a:rPr lang="fr-BE" dirty="0" err="1" smtClean="0">
                <a:solidFill>
                  <a:srgbClr val="303181"/>
                </a:solidFill>
              </a:rPr>
              <a:t>Toepassingsgebied</a:t>
            </a:r>
            <a:r>
              <a:rPr lang="fr-BE" dirty="0" smtClean="0">
                <a:solidFill>
                  <a:srgbClr val="303181"/>
                </a:solidFill>
              </a:rPr>
              <a:t> </a:t>
            </a:r>
            <a:r>
              <a:rPr lang="fr-BE" dirty="0" err="1" smtClean="0">
                <a:solidFill>
                  <a:srgbClr val="303181"/>
                </a:solidFill>
              </a:rPr>
              <a:t>consumentenkrediet</a:t>
            </a:r>
            <a:r>
              <a:rPr lang="fr-BE" dirty="0" smtClean="0">
                <a:solidFill>
                  <a:srgbClr val="303181"/>
                </a:solidFill>
              </a:rPr>
              <a:t>/HK ? </a:t>
            </a:r>
          </a:p>
          <a:p>
            <a:pPr marL="1200150" lvl="2" indent="-285750">
              <a:spcAft>
                <a:spcPts val="25"/>
              </a:spcAft>
              <a:buFont typeface="Arial" panose="020B0604020202020204" pitchFamily="34" charset="0"/>
              <a:buChar char="•"/>
            </a:pPr>
            <a:r>
              <a:rPr lang="nl-NL" i="1" dirty="0">
                <a:solidFill>
                  <a:srgbClr val="303181"/>
                </a:solidFill>
              </a:rPr>
              <a:t>doorslaggevende finaliteit </a:t>
            </a:r>
            <a:r>
              <a:rPr lang="nl-NL" dirty="0">
                <a:solidFill>
                  <a:srgbClr val="303181"/>
                </a:solidFill>
              </a:rPr>
              <a:t>in functie van het </a:t>
            </a:r>
            <a:r>
              <a:rPr lang="nl-NL" i="1" dirty="0">
                <a:solidFill>
                  <a:srgbClr val="303181"/>
                </a:solidFill>
              </a:rPr>
              <a:t>te herfinancieren kredietbedrag </a:t>
            </a:r>
          </a:p>
          <a:p>
            <a:pPr marL="1657350" lvl="3" indent="-285750">
              <a:spcAft>
                <a:spcPts val="25"/>
              </a:spcAft>
              <a:buFont typeface="Wingdings" panose="05000000000000000000" pitchFamily="2" charset="2"/>
              <a:buChar char="Ø"/>
            </a:pPr>
            <a:r>
              <a:rPr lang="fr-BE" dirty="0" err="1" smtClean="0">
                <a:solidFill>
                  <a:srgbClr val="303181"/>
                </a:solidFill>
              </a:rPr>
              <a:t>Bedrag</a:t>
            </a:r>
            <a:r>
              <a:rPr lang="fr-BE" dirty="0" smtClean="0">
                <a:solidFill>
                  <a:srgbClr val="303181"/>
                </a:solidFill>
              </a:rPr>
              <a:t> </a:t>
            </a:r>
            <a:r>
              <a:rPr lang="fr-BE" dirty="0" err="1" smtClean="0">
                <a:solidFill>
                  <a:srgbClr val="303181"/>
                </a:solidFill>
              </a:rPr>
              <a:t>krediet</a:t>
            </a:r>
            <a:r>
              <a:rPr lang="fr-BE" dirty="0" smtClean="0">
                <a:solidFill>
                  <a:srgbClr val="303181"/>
                </a:solidFill>
              </a:rPr>
              <a:t> </a:t>
            </a:r>
            <a:r>
              <a:rPr lang="fr-BE" dirty="0" err="1" smtClean="0">
                <a:solidFill>
                  <a:srgbClr val="303181"/>
                </a:solidFill>
              </a:rPr>
              <a:t>gezinswoning</a:t>
            </a:r>
            <a:r>
              <a:rPr lang="fr-BE" dirty="0" smtClean="0">
                <a:solidFill>
                  <a:srgbClr val="303181"/>
                </a:solidFill>
              </a:rPr>
              <a:t> </a:t>
            </a:r>
            <a:r>
              <a:rPr lang="fr-BE" altLang="fr-FR" dirty="0" smtClean="0">
                <a:solidFill>
                  <a:srgbClr val="303181"/>
                </a:solidFill>
              </a:rPr>
              <a:t>&gt; </a:t>
            </a:r>
            <a:r>
              <a:rPr lang="fr-BE" altLang="fr-FR" dirty="0" err="1" smtClean="0">
                <a:solidFill>
                  <a:srgbClr val="303181"/>
                </a:solidFill>
              </a:rPr>
              <a:t>bedrag</a:t>
            </a:r>
            <a:r>
              <a:rPr lang="fr-BE" altLang="fr-FR" dirty="0" smtClean="0">
                <a:solidFill>
                  <a:srgbClr val="303181"/>
                </a:solidFill>
              </a:rPr>
              <a:t> van CK </a:t>
            </a:r>
            <a:r>
              <a:rPr lang="fr-BE" altLang="fr-FR" dirty="0" smtClean="0">
                <a:solidFill>
                  <a:srgbClr val="303181"/>
                </a:solidFill>
                <a:sym typeface="Wingdings" panose="05000000000000000000" pitchFamily="2" charset="2"/>
              </a:rPr>
              <a:t></a:t>
            </a:r>
            <a:r>
              <a:rPr lang="fr-BE" altLang="fr-FR" dirty="0" smtClean="0">
                <a:solidFill>
                  <a:srgbClr val="303181"/>
                </a:solidFill>
              </a:rPr>
              <a:t> HK</a:t>
            </a:r>
            <a:endParaRPr lang="fr-BE" altLang="fr-FR" dirty="0">
              <a:solidFill>
                <a:srgbClr val="303181"/>
              </a:solidFill>
            </a:endParaRPr>
          </a:p>
          <a:p>
            <a:pPr marL="1657350" lvl="3" indent="-285750">
              <a:spcAft>
                <a:spcPts val="25"/>
              </a:spcAft>
              <a:buFont typeface="Wingdings" panose="05000000000000000000" pitchFamily="2" charset="2"/>
              <a:buChar char="Ø"/>
            </a:pPr>
            <a:r>
              <a:rPr lang="fr-BE" altLang="fr-FR" dirty="0" err="1" smtClean="0">
                <a:solidFill>
                  <a:srgbClr val="303181"/>
                </a:solidFill>
              </a:rPr>
              <a:t>Totaal</a:t>
            </a:r>
            <a:r>
              <a:rPr lang="fr-BE" altLang="fr-FR" dirty="0" smtClean="0">
                <a:solidFill>
                  <a:srgbClr val="303181"/>
                </a:solidFill>
              </a:rPr>
              <a:t> </a:t>
            </a:r>
            <a:r>
              <a:rPr lang="fr-BE" altLang="fr-FR" dirty="0" err="1" smtClean="0">
                <a:solidFill>
                  <a:srgbClr val="303181"/>
                </a:solidFill>
              </a:rPr>
              <a:t>bedrag</a:t>
            </a:r>
            <a:r>
              <a:rPr lang="fr-BE" altLang="fr-FR" dirty="0" smtClean="0">
                <a:solidFill>
                  <a:srgbClr val="303181"/>
                </a:solidFill>
              </a:rPr>
              <a:t> van CK &gt; </a:t>
            </a:r>
            <a:r>
              <a:rPr lang="fr-BE" altLang="fr-FR" dirty="0" err="1" smtClean="0">
                <a:solidFill>
                  <a:srgbClr val="303181"/>
                </a:solidFill>
              </a:rPr>
              <a:t>bedrag</a:t>
            </a:r>
            <a:r>
              <a:rPr lang="fr-BE" altLang="fr-FR" dirty="0" smtClean="0">
                <a:solidFill>
                  <a:srgbClr val="303181"/>
                </a:solidFill>
              </a:rPr>
              <a:t> van </a:t>
            </a:r>
            <a:r>
              <a:rPr lang="fr-BE" altLang="fr-FR" dirty="0" err="1" smtClean="0">
                <a:solidFill>
                  <a:srgbClr val="303181"/>
                </a:solidFill>
              </a:rPr>
              <a:t>krediet</a:t>
            </a:r>
            <a:r>
              <a:rPr lang="fr-BE" altLang="fr-FR" dirty="0" smtClean="0">
                <a:solidFill>
                  <a:srgbClr val="303181"/>
                </a:solidFill>
              </a:rPr>
              <a:t> </a:t>
            </a:r>
            <a:r>
              <a:rPr lang="fr-BE" altLang="fr-FR" dirty="0" err="1" smtClean="0">
                <a:solidFill>
                  <a:srgbClr val="303181"/>
                </a:solidFill>
              </a:rPr>
              <a:t>gezinswoning</a:t>
            </a:r>
            <a:r>
              <a:rPr lang="fr-BE" altLang="fr-FR" dirty="0" smtClean="0">
                <a:solidFill>
                  <a:srgbClr val="303181"/>
                </a:solidFill>
              </a:rPr>
              <a:t> </a:t>
            </a:r>
            <a:r>
              <a:rPr lang="fr-BE" altLang="fr-FR" dirty="0" smtClean="0">
                <a:solidFill>
                  <a:srgbClr val="303181"/>
                </a:solidFill>
                <a:sym typeface="Wingdings" panose="05000000000000000000" pitchFamily="2" charset="2"/>
              </a:rPr>
              <a:t> CK</a:t>
            </a:r>
            <a:endParaRPr lang="fr-BE" altLang="fr-FR" dirty="0">
              <a:solidFill>
                <a:srgbClr val="303181"/>
              </a:solidFill>
              <a:sym typeface="Wingdings" panose="05000000000000000000" pitchFamily="2" charset="2"/>
            </a:endParaRPr>
          </a:p>
          <a:p>
            <a:pPr marL="2114550" lvl="4" indent="-285750">
              <a:spcAft>
                <a:spcPts val="25"/>
              </a:spcAft>
              <a:buFont typeface="Arial" panose="020B0604020202020204" pitchFamily="34" charset="0"/>
              <a:buChar char="•"/>
            </a:pPr>
            <a:r>
              <a:rPr lang="fr-BE" dirty="0" err="1">
                <a:solidFill>
                  <a:srgbClr val="303181"/>
                </a:solidFill>
              </a:rPr>
              <a:t>Zonder</a:t>
            </a:r>
            <a:r>
              <a:rPr lang="fr-BE" dirty="0">
                <a:solidFill>
                  <a:srgbClr val="303181"/>
                </a:solidFill>
              </a:rPr>
              <a:t> </a:t>
            </a:r>
            <a:r>
              <a:rPr lang="fr-BE" dirty="0" err="1">
                <a:solidFill>
                  <a:srgbClr val="303181"/>
                </a:solidFill>
              </a:rPr>
              <a:t>hypothecaire</a:t>
            </a:r>
            <a:r>
              <a:rPr lang="fr-BE" dirty="0">
                <a:solidFill>
                  <a:srgbClr val="303181"/>
                </a:solidFill>
              </a:rPr>
              <a:t> </a:t>
            </a:r>
            <a:r>
              <a:rPr lang="fr-BE" dirty="0" err="1">
                <a:solidFill>
                  <a:srgbClr val="303181"/>
                </a:solidFill>
              </a:rPr>
              <a:t>zekerheid</a:t>
            </a:r>
            <a:r>
              <a:rPr lang="fr-BE" dirty="0">
                <a:solidFill>
                  <a:srgbClr val="303181"/>
                </a:solidFill>
              </a:rPr>
              <a:t> </a:t>
            </a:r>
          </a:p>
          <a:p>
            <a:pPr marL="2114550" lvl="4" indent="-285750">
              <a:spcAft>
                <a:spcPts val="25"/>
              </a:spcAft>
              <a:buFont typeface="Arial" panose="020B0604020202020204" pitchFamily="34" charset="0"/>
              <a:buChar char="•"/>
            </a:pPr>
            <a:r>
              <a:rPr lang="fr-BE" altLang="fr-FR" dirty="0">
                <a:solidFill>
                  <a:srgbClr val="303181"/>
                </a:solidFill>
                <a:sym typeface="Wingdings" panose="05000000000000000000" pitchFamily="2" charset="2"/>
              </a:rPr>
              <a:t>Met </a:t>
            </a:r>
            <a:r>
              <a:rPr lang="fr-BE" dirty="0" err="1">
                <a:solidFill>
                  <a:srgbClr val="303181"/>
                </a:solidFill>
              </a:rPr>
              <a:t>een</a:t>
            </a:r>
            <a:r>
              <a:rPr lang="fr-BE" dirty="0">
                <a:solidFill>
                  <a:srgbClr val="303181"/>
                </a:solidFill>
              </a:rPr>
              <a:t> </a:t>
            </a:r>
            <a:r>
              <a:rPr lang="fr-BE" dirty="0" err="1">
                <a:solidFill>
                  <a:srgbClr val="303181"/>
                </a:solidFill>
              </a:rPr>
              <a:t>hypothecaire</a:t>
            </a:r>
            <a:r>
              <a:rPr lang="fr-BE" dirty="0">
                <a:solidFill>
                  <a:srgbClr val="303181"/>
                </a:solidFill>
              </a:rPr>
              <a:t> </a:t>
            </a:r>
            <a:r>
              <a:rPr lang="fr-BE" dirty="0" err="1">
                <a:solidFill>
                  <a:srgbClr val="303181"/>
                </a:solidFill>
              </a:rPr>
              <a:t>zekerheid</a:t>
            </a:r>
            <a:r>
              <a:rPr lang="fr-BE" dirty="0">
                <a:solidFill>
                  <a:srgbClr val="303181"/>
                </a:solidFill>
              </a:rPr>
              <a:t> </a:t>
            </a:r>
            <a:r>
              <a:rPr lang="fr-BE" altLang="fr-FR" dirty="0" smtClean="0">
                <a:solidFill>
                  <a:srgbClr val="303181"/>
                </a:solidFill>
                <a:sym typeface="Wingdings" panose="05000000000000000000" pitchFamily="2" charset="2"/>
              </a:rPr>
              <a:t>(</a:t>
            </a:r>
            <a:r>
              <a:rPr lang="fr-BE" altLang="fr-FR" dirty="0" err="1" smtClean="0">
                <a:solidFill>
                  <a:srgbClr val="303181"/>
                </a:solidFill>
                <a:sym typeface="Wingdings" panose="05000000000000000000" pitchFamily="2" charset="2"/>
              </a:rPr>
              <a:t>voor</a:t>
            </a:r>
            <a:r>
              <a:rPr lang="fr-BE" altLang="fr-FR" dirty="0" smtClean="0">
                <a:solidFill>
                  <a:srgbClr val="303181"/>
                </a:solidFill>
                <a:sym typeface="Wingdings" panose="05000000000000000000" pitchFamily="2" charset="2"/>
              </a:rPr>
              <a:t> </a:t>
            </a:r>
            <a:r>
              <a:rPr lang="fr-BE" altLang="fr-FR" dirty="0" err="1" smtClean="0">
                <a:solidFill>
                  <a:srgbClr val="303181"/>
                </a:solidFill>
                <a:sym typeface="Wingdings" panose="05000000000000000000" pitchFamily="2" charset="2"/>
              </a:rPr>
              <a:t>allerlei</a:t>
            </a:r>
            <a:r>
              <a:rPr lang="fr-BE" altLang="fr-FR" dirty="0" smtClean="0">
                <a:solidFill>
                  <a:srgbClr val="303181"/>
                </a:solidFill>
                <a:sym typeface="Wingdings" panose="05000000000000000000" pitchFamily="2" charset="2"/>
              </a:rPr>
              <a:t> </a:t>
            </a:r>
            <a:r>
              <a:rPr lang="fr-BE" altLang="fr-FR" dirty="0" err="1" smtClean="0">
                <a:solidFill>
                  <a:srgbClr val="303181"/>
                </a:solidFill>
                <a:sym typeface="Wingdings" panose="05000000000000000000" pitchFamily="2" charset="2"/>
              </a:rPr>
              <a:t>schulden</a:t>
            </a:r>
            <a:r>
              <a:rPr lang="fr-BE" altLang="fr-FR" dirty="0" smtClean="0">
                <a:solidFill>
                  <a:srgbClr val="303181"/>
                </a:solidFill>
                <a:sym typeface="Wingdings" panose="05000000000000000000" pitchFamily="2" charset="2"/>
              </a:rPr>
              <a:t> of </a:t>
            </a:r>
            <a:r>
              <a:rPr lang="fr-BE" altLang="fr-FR" dirty="0" err="1" smtClean="0">
                <a:solidFill>
                  <a:srgbClr val="303181"/>
                </a:solidFill>
                <a:sym typeface="Wingdings" panose="05000000000000000000" pitchFamily="2" charset="2"/>
              </a:rPr>
              <a:t>vanwege</a:t>
            </a:r>
            <a:r>
              <a:rPr lang="fr-BE" altLang="fr-FR" dirty="0" smtClean="0">
                <a:solidFill>
                  <a:srgbClr val="303181"/>
                </a:solidFill>
                <a:sym typeface="Wingdings" panose="05000000000000000000" pitchFamily="2" charset="2"/>
              </a:rPr>
              <a:t> het </a:t>
            </a:r>
            <a:r>
              <a:rPr lang="fr-BE" altLang="fr-FR" dirty="0" err="1" smtClean="0">
                <a:solidFill>
                  <a:srgbClr val="303181"/>
                </a:solidFill>
                <a:sym typeface="Wingdings" panose="05000000000000000000" pitchFamily="2" charset="2"/>
              </a:rPr>
              <a:t>bedrag</a:t>
            </a:r>
            <a:r>
              <a:rPr lang="fr-BE" altLang="fr-FR" dirty="0" smtClean="0">
                <a:solidFill>
                  <a:srgbClr val="303181"/>
                </a:solidFill>
                <a:sym typeface="Wingdings" panose="05000000000000000000" pitchFamily="2" charset="2"/>
              </a:rPr>
              <a:t>)  HK</a:t>
            </a:r>
            <a:endParaRPr lang="fr-BE" altLang="fr-FR" dirty="0" smtClean="0">
              <a:solidFill>
                <a:srgbClr val="303181"/>
              </a:solidFill>
            </a:endParaRPr>
          </a:p>
          <a:p>
            <a:pPr marL="1200150" lvl="2" indent="-285750">
              <a:spcAft>
                <a:spcPts val="25"/>
              </a:spcAft>
              <a:buFont typeface="Arial" panose="020B0604020202020204" pitchFamily="34" charset="0"/>
              <a:buChar char="•"/>
            </a:pPr>
            <a:r>
              <a:rPr lang="fr-BE" altLang="fr-FR" i="1" dirty="0" smtClean="0">
                <a:solidFill>
                  <a:srgbClr val="303181"/>
                </a:solidFill>
              </a:rPr>
              <a:t>« </a:t>
            </a:r>
            <a:r>
              <a:rPr lang="nl-NL" dirty="0">
                <a:solidFill>
                  <a:srgbClr val="303181"/>
                </a:solidFill>
              </a:rPr>
              <a:t> het te herfinancieren kredietbedrag </a:t>
            </a:r>
            <a:r>
              <a:rPr lang="fr-BE" altLang="fr-FR" dirty="0" smtClean="0">
                <a:solidFill>
                  <a:srgbClr val="303181"/>
                </a:solidFill>
              </a:rPr>
              <a:t>» : </a:t>
            </a:r>
            <a:r>
              <a:rPr lang="nl-NL" altLang="fr-FR" dirty="0">
                <a:solidFill>
                  <a:srgbClr val="303181"/>
                </a:solidFill>
              </a:rPr>
              <a:t>uitstaand saldo van </a:t>
            </a:r>
            <a:r>
              <a:rPr lang="nl-NL" altLang="fr-FR" dirty="0" smtClean="0">
                <a:solidFill>
                  <a:srgbClr val="303181"/>
                </a:solidFill>
              </a:rPr>
              <a:t>het kapitaal </a:t>
            </a:r>
            <a:r>
              <a:rPr lang="nl-NL" altLang="fr-FR" dirty="0">
                <a:solidFill>
                  <a:srgbClr val="303181"/>
                </a:solidFill>
              </a:rPr>
              <a:t>op de datum van herfinanciering</a:t>
            </a:r>
          </a:p>
          <a:p>
            <a:pPr lvl="2">
              <a:spcAft>
                <a:spcPts val="25"/>
              </a:spcAft>
            </a:pPr>
            <a:endParaRPr lang="fr-BE" dirty="0">
              <a:solidFill>
                <a:srgbClr val="303181"/>
              </a:solidFill>
            </a:endParaRPr>
          </a:p>
          <a:p>
            <a:pPr marL="742950" lvl="1" indent="-285750">
              <a:spcAft>
                <a:spcPts val="25"/>
              </a:spcAft>
              <a:buFont typeface="Arial" panose="020B0604020202020204" pitchFamily="34" charset="0"/>
              <a:buChar char="•"/>
            </a:pPr>
            <a:r>
              <a:rPr lang="fr-BE" dirty="0" err="1" smtClean="0">
                <a:solidFill>
                  <a:srgbClr val="303181"/>
                </a:solidFill>
              </a:rPr>
              <a:t>Informatieplicht</a:t>
            </a:r>
            <a:r>
              <a:rPr lang="fr-BE" dirty="0" smtClean="0">
                <a:solidFill>
                  <a:srgbClr val="303181"/>
                </a:solidFill>
              </a:rPr>
              <a:t> met </a:t>
            </a:r>
            <a:r>
              <a:rPr lang="fr-BE" dirty="0" err="1" smtClean="0">
                <a:solidFill>
                  <a:srgbClr val="303181"/>
                </a:solidFill>
              </a:rPr>
              <a:t>betrekking</a:t>
            </a:r>
            <a:r>
              <a:rPr lang="fr-BE" dirty="0" smtClean="0">
                <a:solidFill>
                  <a:srgbClr val="303181"/>
                </a:solidFill>
              </a:rPr>
              <a:t> </a:t>
            </a:r>
            <a:r>
              <a:rPr lang="fr-BE" dirty="0" err="1" smtClean="0">
                <a:solidFill>
                  <a:srgbClr val="303181"/>
                </a:solidFill>
              </a:rPr>
              <a:t>tot</a:t>
            </a:r>
            <a:r>
              <a:rPr lang="fr-BE" dirty="0" smtClean="0">
                <a:solidFill>
                  <a:srgbClr val="303181"/>
                </a:solidFill>
              </a:rPr>
              <a:t> het </a:t>
            </a:r>
            <a:r>
              <a:rPr lang="fr-BE" dirty="0" err="1" smtClean="0">
                <a:solidFill>
                  <a:srgbClr val="303181"/>
                </a:solidFill>
              </a:rPr>
              <a:t>doel</a:t>
            </a:r>
            <a:r>
              <a:rPr lang="nl-BE" dirty="0" smtClean="0">
                <a:solidFill>
                  <a:srgbClr val="303181"/>
                </a:solidFill>
              </a:rPr>
              <a:t> </a:t>
            </a:r>
          </a:p>
          <a:p>
            <a:pPr marL="1200150" lvl="2" indent="-285750">
              <a:spcAft>
                <a:spcPts val="25"/>
              </a:spcAft>
              <a:buFont typeface="Arial" panose="020B0604020202020204" pitchFamily="34" charset="0"/>
              <a:buChar char="•"/>
            </a:pPr>
            <a:r>
              <a:rPr lang="nl-BE" dirty="0" smtClean="0">
                <a:solidFill>
                  <a:srgbClr val="303181"/>
                </a:solidFill>
              </a:rPr>
              <a:t>Zich informeren over de te herfinancieren schulden + het doel van de kredieten waarvoor de herfinanciering wordt gevraagd </a:t>
            </a:r>
            <a:r>
              <a:rPr lang="nl-BE" dirty="0" smtClean="0">
                <a:solidFill>
                  <a:srgbClr val="303181"/>
                </a:solidFill>
                <a:sym typeface="Wingdings" panose="05000000000000000000" pitchFamily="2" charset="2"/>
              </a:rPr>
              <a:t>(cascadekredieten vermijden</a:t>
            </a:r>
            <a:r>
              <a:rPr lang="nl-BE" dirty="0" smtClean="0">
                <a:solidFill>
                  <a:srgbClr val="303181"/>
                </a:solidFill>
              </a:rPr>
              <a:t>)</a:t>
            </a:r>
          </a:p>
          <a:p>
            <a:pPr lvl="3">
              <a:spcAft>
                <a:spcPts val="25"/>
              </a:spcAft>
            </a:pPr>
            <a:endParaRPr lang="nl-BE" dirty="0" smtClean="0">
              <a:solidFill>
                <a:srgbClr val="303181"/>
              </a:solidFill>
            </a:endParaRPr>
          </a:p>
          <a:p>
            <a:pPr marL="742950" lvl="1" indent="-285750">
              <a:spcAft>
                <a:spcPts val="25"/>
              </a:spcAft>
              <a:buFont typeface="Arial" panose="020B0604020202020204" pitchFamily="34" charset="0"/>
              <a:buChar char="•"/>
            </a:pPr>
            <a:r>
              <a:rPr lang="nl-BE" dirty="0" smtClean="0">
                <a:solidFill>
                  <a:srgbClr val="303181"/>
                </a:solidFill>
              </a:rPr>
              <a:t>Informatieplicht van de consument </a:t>
            </a:r>
            <a:r>
              <a:rPr lang="nl-NL" dirty="0">
                <a:solidFill>
                  <a:srgbClr val="303181"/>
                </a:solidFill>
              </a:rPr>
              <a:t>heeft betrekking op alle gevolgen van herfinanciering </a:t>
            </a:r>
            <a:r>
              <a:rPr lang="nl-BE" dirty="0" smtClean="0">
                <a:solidFill>
                  <a:srgbClr val="303181"/>
                </a:solidFill>
                <a:sym typeface="Wingdings" panose="05000000000000000000" pitchFamily="2" charset="2"/>
              </a:rPr>
              <a:t> vergelijking tussen de maandelijkse termijnen en de resterende totale kost van de te herfinancieren kredieten / de maandelijkse termijn en de totale </a:t>
            </a:r>
            <a:r>
              <a:rPr lang="nl-BE" dirty="0">
                <a:solidFill>
                  <a:srgbClr val="303181"/>
                </a:solidFill>
                <a:sym typeface="Wingdings" panose="05000000000000000000" pitchFamily="2" charset="2"/>
              </a:rPr>
              <a:t>kost van </a:t>
            </a:r>
            <a:r>
              <a:rPr lang="nl-BE" dirty="0" smtClean="0">
                <a:solidFill>
                  <a:srgbClr val="303181"/>
                </a:solidFill>
                <a:sym typeface="Wingdings" panose="05000000000000000000" pitchFamily="2" charset="2"/>
              </a:rPr>
              <a:t>het herfinancieringskrediet</a:t>
            </a:r>
          </a:p>
        </p:txBody>
      </p:sp>
    </p:spTree>
    <p:extLst>
      <p:ext uri="{BB962C8B-B14F-4D97-AF65-F5344CB8AC3E}">
        <p14:creationId xmlns:p14="http://schemas.microsoft.com/office/powerpoint/2010/main" val="2305598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8610600" y="6356350"/>
            <a:ext cx="2651449" cy="365125"/>
          </a:xfrm>
          <a:prstGeom prst="rect">
            <a:avLst/>
          </a:prstGeom>
        </p:spPr>
        <p:txBody>
          <a:bodyPr/>
          <a:lstStyle/>
          <a:p>
            <a:pPr algn="r"/>
            <a:fld id="{18080B2C-3442-4A09-BECF-3F98DB91164B}" type="slidenum">
              <a:rPr lang="fr-FR" smtClean="0"/>
              <a:pPr algn="r"/>
              <a:t>26</a:t>
            </a:fld>
            <a:endParaRPr lang="fr-FR" dirty="0"/>
          </a:p>
        </p:txBody>
      </p:sp>
      <p:sp>
        <p:nvSpPr>
          <p:cNvPr id="11" name="ZoneTexte 10"/>
          <p:cNvSpPr txBox="1"/>
          <p:nvPr/>
        </p:nvSpPr>
        <p:spPr>
          <a:xfrm>
            <a:off x="1057275" y="998376"/>
            <a:ext cx="10701737" cy="5355312"/>
          </a:xfrm>
          <a:prstGeom prst="rect">
            <a:avLst/>
          </a:prstGeom>
          <a:noFill/>
        </p:spPr>
        <p:txBody>
          <a:bodyPr wrap="square" rtlCol="0">
            <a:spAutoFit/>
          </a:bodyPr>
          <a:lstStyle/>
          <a:p>
            <a:pPr marL="0" lvl="1">
              <a:defRPr/>
            </a:pPr>
            <a:r>
              <a:rPr lang="fr-BE" sz="2400" dirty="0" err="1">
                <a:solidFill>
                  <a:srgbClr val="C25D1B"/>
                </a:solidFill>
              </a:rPr>
              <a:t>Herfinanciering</a:t>
            </a:r>
            <a:r>
              <a:rPr lang="fr-BE" sz="2400" dirty="0">
                <a:solidFill>
                  <a:srgbClr val="C25D1B"/>
                </a:solidFill>
              </a:rPr>
              <a:t> / </a:t>
            </a:r>
            <a:r>
              <a:rPr lang="fr-BE" sz="2400" dirty="0" err="1">
                <a:solidFill>
                  <a:srgbClr val="C25D1B"/>
                </a:solidFill>
              </a:rPr>
              <a:t>hergroepering</a:t>
            </a:r>
            <a:r>
              <a:rPr lang="fr-BE" sz="2400" dirty="0">
                <a:solidFill>
                  <a:srgbClr val="C25D1B"/>
                </a:solidFill>
              </a:rPr>
              <a:t> / </a:t>
            </a:r>
            <a:r>
              <a:rPr lang="fr-BE" sz="2400" dirty="0" err="1" smtClean="0">
                <a:solidFill>
                  <a:srgbClr val="C25D1B"/>
                </a:solidFill>
              </a:rPr>
              <a:t>consolidatie</a:t>
            </a:r>
            <a:r>
              <a:rPr lang="fr-BE" sz="2400" dirty="0" smtClean="0">
                <a:solidFill>
                  <a:srgbClr val="C25D1B"/>
                </a:solidFill>
              </a:rPr>
              <a:t> (</a:t>
            </a:r>
            <a:r>
              <a:rPr lang="fr-BE" sz="2400" dirty="0" err="1" smtClean="0">
                <a:solidFill>
                  <a:srgbClr val="C25D1B"/>
                </a:solidFill>
              </a:rPr>
              <a:t>vervolg</a:t>
            </a:r>
            <a:r>
              <a:rPr lang="fr-BE" sz="2400" dirty="0" smtClean="0">
                <a:solidFill>
                  <a:srgbClr val="C25D1B"/>
                </a:solidFill>
              </a:rPr>
              <a:t>)</a:t>
            </a:r>
            <a:endParaRPr lang="fr-BE" sz="2400" dirty="0">
              <a:solidFill>
                <a:srgbClr val="C25D1B"/>
              </a:solidFill>
            </a:endParaRPr>
          </a:p>
          <a:p>
            <a:pPr marL="0" lvl="1">
              <a:defRPr/>
            </a:pPr>
            <a:endParaRPr lang="fr-BE" altLang="fr-FR" dirty="0">
              <a:solidFill>
                <a:srgbClr val="303181"/>
              </a:solidFill>
              <a:sym typeface="Wingdings" panose="05000000000000000000" pitchFamily="2" charset="2"/>
            </a:endParaRPr>
          </a:p>
          <a:p>
            <a:pPr lvl="1">
              <a:spcAft>
                <a:spcPts val="25"/>
              </a:spcAft>
            </a:pPr>
            <a:endParaRPr lang="nl-BE" dirty="0">
              <a:solidFill>
                <a:srgbClr val="303181"/>
              </a:solidFill>
            </a:endParaRPr>
          </a:p>
          <a:p>
            <a:pPr marL="742950" lvl="1" indent="-285750">
              <a:spcAft>
                <a:spcPts val="25"/>
              </a:spcAft>
              <a:buFont typeface="Arial" panose="020B0604020202020204" pitchFamily="34" charset="0"/>
              <a:buChar char="•"/>
            </a:pPr>
            <a:r>
              <a:rPr lang="nl-BE" dirty="0">
                <a:solidFill>
                  <a:srgbClr val="303181"/>
                </a:solidFill>
              </a:rPr>
              <a:t>R</a:t>
            </a:r>
            <a:r>
              <a:rPr lang="nl-BE" dirty="0" smtClean="0">
                <a:solidFill>
                  <a:srgbClr val="303181"/>
                </a:solidFill>
              </a:rPr>
              <a:t>aadgevingsplicht: het best aangepast bedrag moet worden gezocht </a:t>
            </a:r>
          </a:p>
          <a:p>
            <a:pPr marL="1200150" lvl="2" indent="-285750">
              <a:spcAft>
                <a:spcPts val="25"/>
              </a:spcAft>
              <a:buFont typeface="Arial" panose="020B0604020202020204" pitchFamily="34" charset="0"/>
              <a:buChar char="•"/>
            </a:pPr>
            <a:r>
              <a:rPr lang="nl-BE" dirty="0" smtClean="0">
                <a:solidFill>
                  <a:srgbClr val="303181"/>
                </a:solidFill>
                <a:sym typeface="Wingdings" panose="05000000000000000000" pitchFamily="2" charset="2"/>
              </a:rPr>
              <a:t>Het verschuldigde bedrag van de geherfinancierde kredieten  de consument vragen om bij de andere kredietgevers de afrekeningen van terugbetaling op te vragen</a:t>
            </a:r>
          </a:p>
          <a:p>
            <a:pPr marL="1200150" lvl="2" indent="-285750">
              <a:spcAft>
                <a:spcPts val="25"/>
              </a:spcAft>
              <a:buFont typeface="Arial" panose="020B0604020202020204" pitchFamily="34" charset="0"/>
              <a:buChar char="•"/>
            </a:pPr>
            <a:r>
              <a:rPr lang="nl-BE" dirty="0" smtClean="0">
                <a:solidFill>
                  <a:srgbClr val="303181"/>
                </a:solidFill>
                <a:sym typeface="Wingdings" panose="05000000000000000000" pitchFamily="2" charset="2"/>
              </a:rPr>
              <a:t>Bijkomende liquiditeiten toekennen? Uitzonderlijk + steeds gemotiveerd</a:t>
            </a:r>
          </a:p>
          <a:p>
            <a:pPr lvl="2">
              <a:spcAft>
                <a:spcPts val="25"/>
              </a:spcAft>
            </a:pPr>
            <a:endParaRPr lang="nl-BE" dirty="0" smtClean="0">
              <a:solidFill>
                <a:srgbClr val="303181"/>
              </a:solidFill>
              <a:sym typeface="Wingdings" panose="05000000000000000000" pitchFamily="2" charset="2"/>
            </a:endParaRPr>
          </a:p>
          <a:p>
            <a:pPr marL="742950" lvl="1" indent="-285750">
              <a:spcAft>
                <a:spcPts val="25"/>
              </a:spcAft>
              <a:buFont typeface="Arial" panose="020B0604020202020204" pitchFamily="34" charset="0"/>
              <a:buChar char="•"/>
            </a:pPr>
            <a:r>
              <a:rPr lang="nl-NL" dirty="0">
                <a:solidFill>
                  <a:srgbClr val="303181"/>
                </a:solidFill>
              </a:rPr>
              <a:t>Diepgaande </a:t>
            </a:r>
            <a:r>
              <a:rPr lang="nl-NL" dirty="0" smtClean="0">
                <a:solidFill>
                  <a:srgbClr val="303181"/>
                </a:solidFill>
              </a:rPr>
              <a:t>kredietwaardigheidsanalyse</a:t>
            </a:r>
            <a:r>
              <a:rPr lang="nl-NL" dirty="0">
                <a:solidFill>
                  <a:srgbClr val="303181"/>
                </a:solidFill>
              </a:rPr>
              <a:t>: opsporen van latente financiële </a:t>
            </a:r>
            <a:r>
              <a:rPr lang="nl-NL" dirty="0" smtClean="0">
                <a:solidFill>
                  <a:srgbClr val="303181"/>
                </a:solidFill>
              </a:rPr>
              <a:t>problemen</a:t>
            </a:r>
          </a:p>
          <a:p>
            <a:pPr lvl="1">
              <a:spcAft>
                <a:spcPts val="25"/>
              </a:spcAft>
            </a:pPr>
            <a:endParaRPr lang="nl-BE" dirty="0">
              <a:solidFill>
                <a:srgbClr val="303181"/>
              </a:solidFill>
            </a:endParaRPr>
          </a:p>
          <a:p>
            <a:pPr marL="742950" lvl="1" indent="-285750">
              <a:spcAft>
                <a:spcPts val="25"/>
              </a:spcAft>
              <a:buFont typeface="Arial" panose="020B0604020202020204" pitchFamily="34" charset="0"/>
              <a:buChar char="•"/>
            </a:pPr>
            <a:r>
              <a:rPr lang="nl-BE" dirty="0" smtClean="0">
                <a:solidFill>
                  <a:srgbClr val="303181"/>
                </a:solidFill>
                <a:sym typeface="Wingdings" panose="05000000000000000000" pitchFamily="2" charset="2"/>
              </a:rPr>
              <a:t>Bewijs : </a:t>
            </a:r>
            <a:r>
              <a:rPr lang="nl-NL" dirty="0" smtClean="0">
                <a:solidFill>
                  <a:srgbClr val="303181"/>
                </a:solidFill>
                <a:sym typeface="Wingdings" panose="05000000000000000000" pitchFamily="2" charset="2"/>
              </a:rPr>
              <a:t>de voordelen van </a:t>
            </a:r>
            <a:r>
              <a:rPr lang="nl-NL" dirty="0">
                <a:solidFill>
                  <a:srgbClr val="303181"/>
                </a:solidFill>
                <a:sym typeface="Wingdings" panose="05000000000000000000" pitchFamily="2" charset="2"/>
              </a:rPr>
              <a:t>herfinanciering in het kredietdossier </a:t>
            </a:r>
            <a:r>
              <a:rPr lang="fr-BE" dirty="0" err="1" smtClean="0">
                <a:solidFill>
                  <a:srgbClr val="303181"/>
                </a:solidFill>
                <a:sym typeface="Wingdings" panose="05000000000000000000" pitchFamily="2" charset="2"/>
              </a:rPr>
              <a:t>rechtvaardigen</a:t>
            </a:r>
            <a:endParaRPr lang="nl-BE" dirty="0">
              <a:solidFill>
                <a:srgbClr val="303181"/>
              </a:solidFill>
              <a:sym typeface="Wingdings" panose="05000000000000000000" pitchFamily="2" charset="2"/>
            </a:endParaRPr>
          </a:p>
          <a:p>
            <a:pPr marL="1200150" lvl="2" indent="-285750">
              <a:spcAft>
                <a:spcPts val="25"/>
              </a:spcAft>
              <a:buFont typeface="Arial" panose="020B0604020202020204" pitchFamily="34" charset="0"/>
              <a:buChar char="•"/>
            </a:pPr>
            <a:r>
              <a:rPr lang="nl-BE" dirty="0" smtClean="0">
                <a:solidFill>
                  <a:srgbClr val="303181"/>
                </a:solidFill>
                <a:sym typeface="Wingdings" panose="05000000000000000000" pitchFamily="2" charset="2"/>
              </a:rPr>
              <a:t>Significante verlaging van de rentevoeten met behoud van de initiële looptijd  verlaging van de totale kost</a:t>
            </a:r>
          </a:p>
          <a:p>
            <a:pPr marL="1200150" lvl="2" indent="-285750">
              <a:spcAft>
                <a:spcPts val="25"/>
              </a:spcAft>
              <a:buFont typeface="Arial" panose="020B0604020202020204" pitchFamily="34" charset="0"/>
              <a:buChar char="•"/>
            </a:pPr>
            <a:r>
              <a:rPr lang="nl-BE" dirty="0" smtClean="0">
                <a:solidFill>
                  <a:srgbClr val="303181"/>
                </a:solidFill>
                <a:sym typeface="Wingdings" panose="05000000000000000000" pitchFamily="2" charset="2"/>
              </a:rPr>
              <a:t>In geval van hogere kredietkosten: een </a:t>
            </a:r>
            <a:r>
              <a:rPr lang="nl-BE" i="1" dirty="0" smtClean="0">
                <a:solidFill>
                  <a:srgbClr val="303181"/>
                </a:solidFill>
                <a:sym typeface="Wingdings" panose="05000000000000000000" pitchFamily="2" charset="2"/>
              </a:rPr>
              <a:t>significant voordeel </a:t>
            </a:r>
            <a:r>
              <a:rPr lang="nl-BE" dirty="0" smtClean="0">
                <a:solidFill>
                  <a:srgbClr val="303181"/>
                </a:solidFill>
                <a:sym typeface="Wingdings" panose="05000000000000000000" pitchFamily="2" charset="2"/>
              </a:rPr>
              <a:t>aantonen (bv. aanzienlijke verlaging van de maandelijkse kredietlast van de consument)</a:t>
            </a:r>
            <a:endParaRPr lang="nl-BE" i="1" dirty="0" smtClean="0">
              <a:solidFill>
                <a:srgbClr val="303181"/>
              </a:solidFill>
              <a:sym typeface="Wingdings" panose="05000000000000000000" pitchFamily="2" charset="2"/>
            </a:endParaRPr>
          </a:p>
          <a:p>
            <a:pPr lvl="2">
              <a:spcAft>
                <a:spcPts val="25"/>
              </a:spcAft>
            </a:pPr>
            <a:endParaRPr lang="nl-BE" dirty="0">
              <a:solidFill>
                <a:srgbClr val="303181"/>
              </a:solidFill>
              <a:sym typeface="Wingdings" panose="05000000000000000000" pitchFamily="2" charset="2"/>
            </a:endParaRPr>
          </a:p>
          <a:p>
            <a:pPr marL="457200" indent="-457200">
              <a:buFont typeface="+mj-lt"/>
              <a:buAutoNum type="arabicPeriod" startAt="3"/>
            </a:pPr>
            <a:endParaRPr lang="fr-FR" sz="2400" dirty="0" smtClean="0">
              <a:solidFill>
                <a:srgbClr val="C25D1B"/>
              </a:solidFill>
            </a:endParaRPr>
          </a:p>
          <a:p>
            <a:endParaRPr lang="fr-FR" sz="2400" dirty="0" smtClean="0">
              <a:solidFill>
                <a:srgbClr val="C25D1B"/>
              </a:solidFill>
            </a:endParaRPr>
          </a:p>
        </p:txBody>
      </p:sp>
    </p:spTree>
    <p:extLst>
      <p:ext uri="{BB962C8B-B14F-4D97-AF65-F5344CB8AC3E}">
        <p14:creationId xmlns:p14="http://schemas.microsoft.com/office/powerpoint/2010/main" val="17204366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8610600" y="6356350"/>
            <a:ext cx="2651449" cy="365125"/>
          </a:xfrm>
          <a:prstGeom prst="rect">
            <a:avLst/>
          </a:prstGeom>
        </p:spPr>
        <p:txBody>
          <a:bodyPr/>
          <a:lstStyle/>
          <a:p>
            <a:pPr algn="r"/>
            <a:fld id="{18080B2C-3442-4A09-BECF-3F98DB91164B}" type="slidenum">
              <a:rPr lang="fr-FR" smtClean="0"/>
              <a:pPr algn="r"/>
              <a:t>27</a:t>
            </a:fld>
            <a:endParaRPr lang="fr-FR" dirty="0"/>
          </a:p>
        </p:txBody>
      </p:sp>
      <p:cxnSp>
        <p:nvCxnSpPr>
          <p:cNvPr id="9" name="Connecteur droit 8"/>
          <p:cNvCxnSpPr/>
          <p:nvPr/>
        </p:nvCxnSpPr>
        <p:spPr>
          <a:xfrm>
            <a:off x="3396343" y="653145"/>
            <a:ext cx="5453743" cy="0"/>
          </a:xfrm>
          <a:prstGeom prst="line">
            <a:avLst/>
          </a:prstGeom>
          <a:ln>
            <a:solidFill>
              <a:srgbClr val="C25D1B"/>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p:nvPicPr>
        <p:blipFill rotWithShape="1">
          <a:blip r:embed="rId2">
            <a:extLst>
              <a:ext uri="{28A0092B-C50C-407E-A947-70E740481C1C}">
                <a14:useLocalDpi xmlns:a14="http://schemas.microsoft.com/office/drawing/2010/main" val="0"/>
              </a:ext>
            </a:extLst>
          </a:blip>
          <a:srcRect t="60446" b="26240"/>
          <a:stretch/>
        </p:blipFill>
        <p:spPr>
          <a:xfrm>
            <a:off x="0" y="3970638"/>
            <a:ext cx="12192000" cy="774356"/>
          </a:xfrm>
          <a:prstGeom prst="rect">
            <a:avLst/>
          </a:prstGeom>
        </p:spPr>
      </p:pic>
      <p:sp>
        <p:nvSpPr>
          <p:cNvPr id="12" name="Titre 1"/>
          <p:cNvSpPr txBox="1">
            <a:spLocks/>
          </p:cNvSpPr>
          <p:nvPr/>
        </p:nvSpPr>
        <p:spPr>
          <a:xfrm>
            <a:off x="0" y="2851604"/>
            <a:ext cx="12192000" cy="92328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dirty="0" smtClean="0"/>
              <a:t>Praktische </a:t>
            </a:r>
            <a:r>
              <a:rPr lang="nl-NL" dirty="0"/>
              <a:t>vragen in verband met de raadpleging van de </a:t>
            </a:r>
            <a:r>
              <a:rPr lang="fr-BE" dirty="0"/>
              <a:t>CKP</a:t>
            </a:r>
            <a:endParaRPr lang="fr-FR" dirty="0"/>
          </a:p>
          <a:p>
            <a:pPr algn="ctr"/>
            <a:endParaRPr lang="fr-FR" dirty="0"/>
          </a:p>
        </p:txBody>
      </p:sp>
    </p:spTree>
    <p:extLst>
      <p:ext uri="{BB962C8B-B14F-4D97-AF65-F5344CB8AC3E}">
        <p14:creationId xmlns:p14="http://schemas.microsoft.com/office/powerpoint/2010/main" val="6880621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8610600" y="6356350"/>
            <a:ext cx="2651449" cy="365125"/>
          </a:xfrm>
          <a:prstGeom prst="rect">
            <a:avLst/>
          </a:prstGeom>
        </p:spPr>
        <p:txBody>
          <a:bodyPr/>
          <a:lstStyle/>
          <a:p>
            <a:pPr algn="r"/>
            <a:fld id="{18080B2C-3442-4A09-BECF-3F98DB91164B}" type="slidenum">
              <a:rPr lang="fr-FR" smtClean="0"/>
              <a:pPr algn="r"/>
              <a:t>28</a:t>
            </a:fld>
            <a:endParaRPr lang="fr-FR" dirty="0"/>
          </a:p>
        </p:txBody>
      </p:sp>
      <p:sp>
        <p:nvSpPr>
          <p:cNvPr id="11" name="ZoneTexte 10"/>
          <p:cNvSpPr txBox="1"/>
          <p:nvPr/>
        </p:nvSpPr>
        <p:spPr>
          <a:xfrm>
            <a:off x="1076325" y="998375"/>
            <a:ext cx="10277475" cy="5447645"/>
          </a:xfrm>
          <a:prstGeom prst="rect">
            <a:avLst/>
          </a:prstGeom>
          <a:noFill/>
        </p:spPr>
        <p:txBody>
          <a:bodyPr wrap="square" rtlCol="0">
            <a:spAutoFit/>
          </a:bodyPr>
          <a:lstStyle/>
          <a:p>
            <a:pPr marL="0" lvl="1" algn="just">
              <a:defRPr/>
            </a:pPr>
            <a:r>
              <a:rPr lang="fr-BE" sz="2400" dirty="0" err="1" smtClean="0">
                <a:solidFill>
                  <a:srgbClr val="C25D1B"/>
                </a:solidFill>
              </a:rPr>
              <a:t>Raadpleging</a:t>
            </a:r>
            <a:r>
              <a:rPr lang="fr-BE" sz="2400" dirty="0" smtClean="0">
                <a:solidFill>
                  <a:srgbClr val="C25D1B"/>
                </a:solidFill>
              </a:rPr>
              <a:t> CKP</a:t>
            </a:r>
            <a:r>
              <a:rPr lang="fr-BE" altLang="fr-FR" dirty="0" smtClean="0">
                <a:solidFill>
                  <a:srgbClr val="4C565A"/>
                </a:solidFill>
              </a:rPr>
              <a:t>	</a:t>
            </a:r>
          </a:p>
          <a:p>
            <a:pPr indent="-374650" algn="just"/>
            <a:endParaRPr lang="fr-BE" altLang="fr-FR" dirty="0" smtClean="0">
              <a:solidFill>
                <a:srgbClr val="303181"/>
              </a:solidFill>
            </a:endParaRPr>
          </a:p>
          <a:p>
            <a:pPr marL="285750" indent="-285750" algn="just">
              <a:buFont typeface="Arial" panose="020B0604020202020204" pitchFamily="34" charset="0"/>
              <a:buChar char="•"/>
            </a:pPr>
            <a:r>
              <a:rPr lang="nl-NL" altLang="fr-FR" dirty="0">
                <a:solidFill>
                  <a:srgbClr val="303181"/>
                </a:solidFill>
                <a:sym typeface="Wingdings" panose="05000000000000000000" pitchFamily="2" charset="2"/>
              </a:rPr>
              <a:t>Precontractuele verplichting van de kredietgever om </a:t>
            </a:r>
            <a:r>
              <a:rPr lang="nl-NL" altLang="fr-FR" dirty="0" smtClean="0">
                <a:solidFill>
                  <a:srgbClr val="303181"/>
                </a:solidFill>
                <a:sym typeface="Wingdings" panose="05000000000000000000" pitchFamily="2" charset="2"/>
              </a:rPr>
              <a:t>de CKP te </a:t>
            </a:r>
            <a:r>
              <a:rPr lang="nl-NL" altLang="fr-FR" dirty="0">
                <a:solidFill>
                  <a:srgbClr val="303181"/>
                </a:solidFill>
                <a:sym typeface="Wingdings" panose="05000000000000000000" pitchFamily="2" charset="2"/>
              </a:rPr>
              <a:t>raadplegen (resultaatsverbintenis)</a:t>
            </a:r>
            <a:r>
              <a:rPr lang="fr-BE" altLang="fr-FR" dirty="0" smtClean="0">
                <a:solidFill>
                  <a:srgbClr val="303181"/>
                </a:solidFill>
                <a:sym typeface="Wingdings" panose="05000000000000000000" pitchFamily="2" charset="2"/>
              </a:rPr>
              <a:t>(a</a:t>
            </a:r>
            <a:r>
              <a:rPr lang="fr-BE" altLang="fr-FR" dirty="0" smtClean="0">
                <a:solidFill>
                  <a:srgbClr val="303181"/>
                </a:solidFill>
              </a:rPr>
              <a:t>rt</a:t>
            </a:r>
            <a:r>
              <a:rPr lang="fr-BE" altLang="fr-FR" dirty="0">
                <a:solidFill>
                  <a:srgbClr val="303181"/>
                </a:solidFill>
              </a:rPr>
              <a:t>. </a:t>
            </a:r>
            <a:r>
              <a:rPr lang="fr-FR" altLang="fr-FR" dirty="0">
                <a:solidFill>
                  <a:srgbClr val="303181"/>
                </a:solidFill>
              </a:rPr>
              <a:t>VII.77, §1, al.2 </a:t>
            </a:r>
            <a:r>
              <a:rPr lang="fr-FR" altLang="fr-FR" dirty="0" smtClean="0">
                <a:solidFill>
                  <a:srgbClr val="303181"/>
                </a:solidFill>
              </a:rPr>
              <a:t>en </a:t>
            </a:r>
            <a:r>
              <a:rPr lang="fr-FR" altLang="fr-FR" dirty="0">
                <a:solidFill>
                  <a:srgbClr val="303181"/>
                </a:solidFill>
              </a:rPr>
              <a:t>art. VII.133, §1, al.3 </a:t>
            </a:r>
            <a:r>
              <a:rPr lang="fr-FR" altLang="fr-FR" dirty="0" smtClean="0">
                <a:solidFill>
                  <a:srgbClr val="303181"/>
                </a:solidFill>
              </a:rPr>
              <a:t>WER) : </a:t>
            </a:r>
          </a:p>
          <a:p>
            <a:pPr marL="742950" lvl="1" indent="-285750" algn="just">
              <a:buFont typeface="Arial" panose="020B0604020202020204" pitchFamily="34" charset="0"/>
              <a:buChar char="•"/>
            </a:pPr>
            <a:r>
              <a:rPr lang="nl-NL" i="1" dirty="0">
                <a:solidFill>
                  <a:srgbClr val="303181"/>
                </a:solidFill>
              </a:rPr>
              <a:t>voordat </a:t>
            </a:r>
            <a:r>
              <a:rPr lang="nl-NL" dirty="0">
                <a:solidFill>
                  <a:srgbClr val="303181"/>
                </a:solidFill>
              </a:rPr>
              <a:t>hij een overeenkomst aanbiedt aan de consument </a:t>
            </a:r>
          </a:p>
          <a:p>
            <a:pPr marL="742950" lvl="1" indent="-285750" algn="just">
              <a:buFont typeface="Arial" panose="020B0604020202020204" pitchFamily="34" charset="0"/>
              <a:buChar char="•"/>
            </a:pPr>
            <a:r>
              <a:rPr lang="fr-FR" altLang="fr-FR" dirty="0" err="1" smtClean="0">
                <a:solidFill>
                  <a:srgbClr val="303181"/>
                </a:solidFill>
              </a:rPr>
              <a:t>Herbeoordeling</a:t>
            </a:r>
            <a:r>
              <a:rPr lang="fr-FR" altLang="fr-FR" dirty="0" smtClean="0">
                <a:solidFill>
                  <a:srgbClr val="303181"/>
                </a:solidFill>
              </a:rPr>
              <a:t> </a:t>
            </a:r>
            <a:r>
              <a:rPr lang="fr-FR" altLang="fr-FR" dirty="0" err="1" smtClean="0">
                <a:solidFill>
                  <a:srgbClr val="303181"/>
                </a:solidFill>
              </a:rPr>
              <a:t>voor</a:t>
            </a:r>
            <a:r>
              <a:rPr lang="fr-FR" altLang="fr-FR" dirty="0" smtClean="0">
                <a:solidFill>
                  <a:srgbClr val="303181"/>
                </a:solidFill>
              </a:rPr>
              <a:t> HK</a:t>
            </a:r>
            <a:r>
              <a:rPr lang="nl-NL" dirty="0"/>
              <a:t> </a:t>
            </a:r>
            <a:r>
              <a:rPr lang="nl-NL" dirty="0">
                <a:solidFill>
                  <a:srgbClr val="303181"/>
                </a:solidFill>
              </a:rPr>
              <a:t>met een roerende bestemming van onbepaalde duur </a:t>
            </a:r>
            <a:r>
              <a:rPr lang="fr-FR" altLang="fr-FR" dirty="0">
                <a:solidFill>
                  <a:srgbClr val="303181"/>
                </a:solidFill>
              </a:rPr>
              <a:t>=</a:t>
            </a:r>
            <a:r>
              <a:rPr lang="nl-NL" dirty="0">
                <a:solidFill>
                  <a:srgbClr val="303181"/>
                </a:solidFill>
              </a:rPr>
              <a:t> </a:t>
            </a:r>
            <a:r>
              <a:rPr lang="nl-NL" dirty="0" smtClean="0">
                <a:solidFill>
                  <a:srgbClr val="303181"/>
                </a:solidFill>
              </a:rPr>
              <a:t>opening </a:t>
            </a:r>
            <a:r>
              <a:rPr lang="nl-NL" dirty="0">
                <a:solidFill>
                  <a:srgbClr val="303181"/>
                </a:solidFill>
              </a:rPr>
              <a:t>van consumentenkredieten, die gewaarborgd worden door een hypotheek</a:t>
            </a:r>
          </a:p>
          <a:p>
            <a:pPr lvl="1" algn="just"/>
            <a:endParaRPr lang="fr-FR" altLang="fr-FR" dirty="0">
              <a:solidFill>
                <a:srgbClr val="303181"/>
              </a:solidFill>
            </a:endParaRPr>
          </a:p>
          <a:p>
            <a:pPr marL="285750" lvl="1" indent="-285750" algn="just">
              <a:buFont typeface="Arial" panose="020B0604020202020204" pitchFamily="34" charset="0"/>
              <a:buChar char="•"/>
            </a:pPr>
            <a:r>
              <a:rPr lang="fr-FR" altLang="fr-FR" dirty="0" err="1" smtClean="0">
                <a:solidFill>
                  <a:srgbClr val="303181"/>
                </a:solidFill>
              </a:rPr>
              <a:t>Geannoteerd</a:t>
            </a:r>
            <a:r>
              <a:rPr lang="fr-FR" altLang="fr-FR" dirty="0" smtClean="0">
                <a:solidFill>
                  <a:srgbClr val="303181"/>
                </a:solidFill>
              </a:rPr>
              <a:t> </a:t>
            </a:r>
            <a:r>
              <a:rPr lang="fr-FR" altLang="fr-FR" dirty="0" err="1" smtClean="0">
                <a:solidFill>
                  <a:srgbClr val="303181"/>
                </a:solidFill>
              </a:rPr>
              <a:t>Wetboek</a:t>
            </a:r>
            <a:r>
              <a:rPr lang="fr-FR" altLang="fr-FR" dirty="0" smtClean="0">
                <a:solidFill>
                  <a:srgbClr val="303181"/>
                </a:solidFill>
              </a:rPr>
              <a:t> CK en HK </a:t>
            </a:r>
            <a:r>
              <a:rPr lang="fr-FR" altLang="fr-FR" dirty="0">
                <a:solidFill>
                  <a:srgbClr val="303181"/>
                </a:solidFill>
              </a:rPr>
              <a:t>: </a:t>
            </a:r>
            <a:r>
              <a:rPr lang="fr-FR" altLang="fr-FR" dirty="0" err="1" smtClean="0">
                <a:solidFill>
                  <a:srgbClr val="303181"/>
                </a:solidFill>
              </a:rPr>
              <a:t>raadpleging</a:t>
            </a:r>
            <a:r>
              <a:rPr lang="fr-FR" altLang="fr-FR" dirty="0" smtClean="0">
                <a:solidFill>
                  <a:srgbClr val="303181"/>
                </a:solidFill>
              </a:rPr>
              <a:t> van CKP </a:t>
            </a:r>
            <a:r>
              <a:rPr lang="fr-FR" altLang="fr-FR" i="1" dirty="0" err="1">
                <a:solidFill>
                  <a:srgbClr val="303181"/>
                </a:solidFill>
              </a:rPr>
              <a:t>nadat</a:t>
            </a:r>
            <a:r>
              <a:rPr lang="fr-FR" altLang="fr-FR" dirty="0">
                <a:solidFill>
                  <a:srgbClr val="303181"/>
                </a:solidFill>
              </a:rPr>
              <a:t> </a:t>
            </a:r>
            <a:r>
              <a:rPr lang="nl-NL" dirty="0">
                <a:solidFill>
                  <a:srgbClr val="303181"/>
                </a:solidFill>
              </a:rPr>
              <a:t>een krediet werd </a:t>
            </a:r>
            <a:r>
              <a:rPr lang="nl-NL" i="1" dirty="0">
                <a:solidFill>
                  <a:srgbClr val="303181"/>
                </a:solidFill>
              </a:rPr>
              <a:t>aangevraagd</a:t>
            </a:r>
            <a:r>
              <a:rPr lang="nl-NL" dirty="0">
                <a:solidFill>
                  <a:srgbClr val="303181"/>
                </a:solidFill>
              </a:rPr>
              <a:t> door de consument</a:t>
            </a:r>
            <a:r>
              <a:rPr lang="nl-NL" dirty="0"/>
              <a:t> </a:t>
            </a:r>
            <a:endParaRPr lang="nl-NL" dirty="0" smtClean="0"/>
          </a:p>
          <a:p>
            <a:pPr marL="742950" lvl="2" indent="-285750" algn="just">
              <a:buFont typeface="Arial" panose="020B0604020202020204" pitchFamily="34" charset="0"/>
              <a:buChar char="•"/>
            </a:pPr>
            <a:r>
              <a:rPr lang="nl-NL" dirty="0">
                <a:solidFill>
                  <a:srgbClr val="303181"/>
                </a:solidFill>
              </a:rPr>
              <a:t>De kredietgever moet niet beschikken over een kredietaanvraag in de zin van artikel VII.126, § 2, maar moet echter kunnen aantonen dat er daadwerkelijk een krediet werd aangevraagd door de consument </a:t>
            </a:r>
          </a:p>
          <a:p>
            <a:pPr marL="742950" lvl="2" indent="-285750" algn="just">
              <a:buFont typeface="Arial" panose="020B0604020202020204" pitchFamily="34" charset="0"/>
              <a:buChar char="•"/>
            </a:pPr>
            <a:r>
              <a:rPr lang="nl-NL" dirty="0">
                <a:solidFill>
                  <a:srgbClr val="303181"/>
                </a:solidFill>
              </a:rPr>
              <a:t>bij gebreke </a:t>
            </a:r>
            <a:r>
              <a:rPr lang="nl-NL" dirty="0" smtClean="0">
                <a:solidFill>
                  <a:srgbClr val="303181"/>
                </a:solidFill>
              </a:rPr>
              <a:t>daarvan zou </a:t>
            </a:r>
            <a:r>
              <a:rPr lang="nl-NL" dirty="0">
                <a:solidFill>
                  <a:srgbClr val="303181"/>
                </a:solidFill>
              </a:rPr>
              <a:t>de raadpleging </a:t>
            </a:r>
            <a:r>
              <a:rPr lang="nl-NL" dirty="0" smtClean="0">
                <a:solidFill>
                  <a:srgbClr val="303181"/>
                </a:solidFill>
              </a:rPr>
              <a:t>kunnen </a:t>
            </a:r>
            <a:r>
              <a:rPr lang="nl-NL" dirty="0">
                <a:solidFill>
                  <a:srgbClr val="303181"/>
                </a:solidFill>
              </a:rPr>
              <a:t>gekwalificeerd worden als commerciële prospectie in de zin van artikel VII.153, §2 WER</a:t>
            </a:r>
            <a:endParaRPr lang="fr-FR" altLang="fr-FR" dirty="0">
              <a:solidFill>
                <a:srgbClr val="303181"/>
              </a:solidFill>
            </a:endParaRPr>
          </a:p>
          <a:p>
            <a:pPr marL="285750" indent="-285750" algn="just">
              <a:buFont typeface="Arial" panose="020B0604020202020204" pitchFamily="34" charset="0"/>
              <a:buChar char="•"/>
            </a:pPr>
            <a:r>
              <a:rPr lang="fr-FR" altLang="fr-FR" dirty="0" err="1" smtClean="0">
                <a:solidFill>
                  <a:srgbClr val="303181"/>
                </a:solidFill>
              </a:rPr>
              <a:t>Bewijs</a:t>
            </a:r>
            <a:r>
              <a:rPr lang="fr-FR" altLang="fr-FR" dirty="0" smtClean="0">
                <a:solidFill>
                  <a:srgbClr val="303181"/>
                </a:solidFill>
              </a:rPr>
              <a:t> van </a:t>
            </a:r>
            <a:r>
              <a:rPr lang="fr-FR" altLang="fr-FR" dirty="0" err="1" smtClean="0">
                <a:solidFill>
                  <a:srgbClr val="303181"/>
                </a:solidFill>
              </a:rPr>
              <a:t>raadpleging</a:t>
            </a:r>
            <a:r>
              <a:rPr lang="fr-FR" altLang="fr-FR" dirty="0" smtClean="0">
                <a:solidFill>
                  <a:srgbClr val="303181"/>
                </a:solidFill>
              </a:rPr>
              <a:t> van CKP : te </a:t>
            </a:r>
            <a:r>
              <a:rPr lang="fr-FR" altLang="fr-FR" dirty="0" err="1" smtClean="0">
                <a:solidFill>
                  <a:srgbClr val="303181"/>
                </a:solidFill>
              </a:rPr>
              <a:t>bewaren</a:t>
            </a:r>
            <a:r>
              <a:rPr lang="fr-FR" altLang="fr-FR" dirty="0" smtClean="0">
                <a:solidFill>
                  <a:srgbClr val="303181"/>
                </a:solidFill>
              </a:rPr>
              <a:t> in het </a:t>
            </a:r>
            <a:r>
              <a:rPr lang="fr-FR" altLang="fr-FR" dirty="0" err="1" smtClean="0">
                <a:solidFill>
                  <a:srgbClr val="303181"/>
                </a:solidFill>
              </a:rPr>
              <a:t>kredietdossier</a:t>
            </a:r>
            <a:r>
              <a:rPr lang="fr-FR" altLang="fr-FR" dirty="0" smtClean="0">
                <a:solidFill>
                  <a:srgbClr val="303181"/>
                </a:solidFill>
              </a:rPr>
              <a:t> </a:t>
            </a:r>
            <a:r>
              <a:rPr lang="fr-FR" altLang="fr-FR" dirty="0" err="1" smtClean="0">
                <a:solidFill>
                  <a:srgbClr val="303181"/>
                </a:solidFill>
              </a:rPr>
              <a:t>dat</a:t>
            </a:r>
            <a:r>
              <a:rPr lang="fr-FR" altLang="fr-FR" dirty="0" smtClean="0">
                <a:solidFill>
                  <a:srgbClr val="303181"/>
                </a:solidFill>
              </a:rPr>
              <a:t> de </a:t>
            </a:r>
            <a:r>
              <a:rPr lang="fr-FR" altLang="fr-FR" dirty="0" err="1" smtClean="0">
                <a:solidFill>
                  <a:srgbClr val="303181"/>
                </a:solidFill>
              </a:rPr>
              <a:t>kredietgever</a:t>
            </a:r>
            <a:r>
              <a:rPr lang="fr-FR" altLang="fr-FR" dirty="0" smtClean="0">
                <a:solidFill>
                  <a:srgbClr val="303181"/>
                </a:solidFill>
              </a:rPr>
              <a:t> </a:t>
            </a:r>
            <a:r>
              <a:rPr lang="fr-FR" altLang="fr-FR" dirty="0" err="1" smtClean="0">
                <a:solidFill>
                  <a:srgbClr val="303181"/>
                </a:solidFill>
              </a:rPr>
              <a:t>moet</a:t>
            </a:r>
            <a:r>
              <a:rPr lang="fr-FR" altLang="fr-FR" dirty="0" smtClean="0">
                <a:solidFill>
                  <a:srgbClr val="303181"/>
                </a:solidFill>
              </a:rPr>
              <a:t> </a:t>
            </a:r>
            <a:r>
              <a:rPr lang="fr-FR" altLang="fr-FR" dirty="0" err="1">
                <a:solidFill>
                  <a:srgbClr val="303181"/>
                </a:solidFill>
              </a:rPr>
              <a:t>aanleggen</a:t>
            </a:r>
            <a:r>
              <a:rPr lang="fr-FR" altLang="fr-FR" dirty="0">
                <a:solidFill>
                  <a:srgbClr val="303181"/>
                </a:solidFill>
              </a:rPr>
              <a:t> </a:t>
            </a:r>
            <a:r>
              <a:rPr lang="nl-NL" dirty="0">
                <a:solidFill>
                  <a:srgbClr val="303181"/>
                </a:solidFill>
              </a:rPr>
              <a:t>in hoofde van iedere consument </a:t>
            </a:r>
            <a:r>
              <a:rPr lang="fr-FR" altLang="fr-FR" dirty="0">
                <a:solidFill>
                  <a:srgbClr val="303181"/>
                </a:solidFill>
              </a:rPr>
              <a:t>(art. VII.77, §1, al.4 </a:t>
            </a:r>
            <a:r>
              <a:rPr lang="fr-FR" altLang="fr-FR" dirty="0" smtClean="0">
                <a:solidFill>
                  <a:srgbClr val="303181"/>
                </a:solidFill>
              </a:rPr>
              <a:t>WER en </a:t>
            </a:r>
            <a:r>
              <a:rPr lang="fr-FR" altLang="fr-FR" dirty="0">
                <a:solidFill>
                  <a:srgbClr val="303181"/>
                </a:solidFill>
              </a:rPr>
              <a:t>art. VII.133, §1, al.4 </a:t>
            </a:r>
            <a:r>
              <a:rPr lang="fr-FR" altLang="fr-FR" dirty="0" smtClean="0">
                <a:solidFill>
                  <a:srgbClr val="303181"/>
                </a:solidFill>
              </a:rPr>
              <a:t>WER)</a:t>
            </a:r>
            <a:endParaRPr lang="fr-FR" altLang="fr-FR" dirty="0">
              <a:solidFill>
                <a:srgbClr val="303181"/>
              </a:solidFill>
            </a:endParaRPr>
          </a:p>
          <a:p>
            <a:pPr marL="742950" lvl="2" indent="-285750" algn="just">
              <a:buFont typeface="Wingdings" panose="05000000000000000000" pitchFamily="2" charset="2"/>
              <a:buChar char="v"/>
            </a:pPr>
            <a:r>
              <a:rPr lang="fr-FR" altLang="fr-FR" dirty="0" err="1" smtClean="0">
                <a:solidFill>
                  <a:srgbClr val="303181"/>
                </a:solidFill>
              </a:rPr>
              <a:t>Geannoteerd</a:t>
            </a:r>
            <a:r>
              <a:rPr lang="fr-FR" altLang="fr-FR" dirty="0" smtClean="0">
                <a:solidFill>
                  <a:srgbClr val="303181"/>
                </a:solidFill>
              </a:rPr>
              <a:t> </a:t>
            </a:r>
            <a:r>
              <a:rPr lang="fr-FR" altLang="fr-FR" dirty="0" err="1" smtClean="0">
                <a:solidFill>
                  <a:srgbClr val="303181"/>
                </a:solidFill>
              </a:rPr>
              <a:t>wetboek</a:t>
            </a:r>
            <a:r>
              <a:rPr lang="fr-FR" altLang="fr-FR" dirty="0" smtClean="0">
                <a:solidFill>
                  <a:srgbClr val="303181"/>
                </a:solidFill>
              </a:rPr>
              <a:t>: </a:t>
            </a:r>
            <a:r>
              <a:rPr lang="fr-FR" altLang="fr-FR" dirty="0" err="1" smtClean="0">
                <a:solidFill>
                  <a:srgbClr val="303181"/>
                </a:solidFill>
              </a:rPr>
              <a:t>bijhouden</a:t>
            </a:r>
            <a:r>
              <a:rPr lang="fr-FR" altLang="fr-FR" dirty="0" smtClean="0">
                <a:solidFill>
                  <a:srgbClr val="303181"/>
                </a:solidFill>
              </a:rPr>
              <a:t> ID </a:t>
            </a:r>
            <a:r>
              <a:rPr lang="fr-FR" altLang="fr-FR" dirty="0" err="1" smtClean="0">
                <a:solidFill>
                  <a:srgbClr val="303181"/>
                </a:solidFill>
              </a:rPr>
              <a:t>gegevens</a:t>
            </a:r>
            <a:r>
              <a:rPr lang="nl-NL" dirty="0" smtClean="0">
                <a:solidFill>
                  <a:srgbClr val="303181"/>
                </a:solidFill>
              </a:rPr>
              <a:t> </a:t>
            </a:r>
            <a:r>
              <a:rPr lang="nl-NL" dirty="0">
                <a:solidFill>
                  <a:srgbClr val="303181"/>
                </a:solidFill>
              </a:rPr>
              <a:t>en ook alle informatie die wordt meegedeeld door CKP</a:t>
            </a:r>
            <a:endParaRPr lang="fr-FR" altLang="fr-FR" dirty="0">
              <a:solidFill>
                <a:srgbClr val="303181"/>
              </a:solidFill>
            </a:endParaRPr>
          </a:p>
        </p:txBody>
      </p:sp>
    </p:spTree>
    <p:extLst>
      <p:ext uri="{BB962C8B-B14F-4D97-AF65-F5344CB8AC3E}">
        <p14:creationId xmlns:p14="http://schemas.microsoft.com/office/powerpoint/2010/main" val="38623611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8610600" y="6356350"/>
            <a:ext cx="2651449" cy="365125"/>
          </a:xfrm>
          <a:prstGeom prst="rect">
            <a:avLst/>
          </a:prstGeom>
        </p:spPr>
        <p:txBody>
          <a:bodyPr/>
          <a:lstStyle/>
          <a:p>
            <a:pPr algn="r"/>
            <a:fld id="{18080B2C-3442-4A09-BECF-3F98DB91164B}" type="slidenum">
              <a:rPr lang="fr-FR" smtClean="0"/>
              <a:pPr algn="r"/>
              <a:t>29</a:t>
            </a:fld>
            <a:endParaRPr lang="fr-FR" dirty="0"/>
          </a:p>
        </p:txBody>
      </p:sp>
      <p:sp>
        <p:nvSpPr>
          <p:cNvPr id="11" name="ZoneTexte 10"/>
          <p:cNvSpPr txBox="1"/>
          <p:nvPr/>
        </p:nvSpPr>
        <p:spPr>
          <a:xfrm>
            <a:off x="1076325" y="998375"/>
            <a:ext cx="10277475" cy="4893647"/>
          </a:xfrm>
          <a:prstGeom prst="rect">
            <a:avLst/>
          </a:prstGeom>
          <a:noFill/>
        </p:spPr>
        <p:txBody>
          <a:bodyPr wrap="square" rtlCol="0">
            <a:spAutoFit/>
          </a:bodyPr>
          <a:lstStyle/>
          <a:p>
            <a:pPr marL="0" lvl="1" indent="-374650" algn="just">
              <a:defRPr/>
            </a:pPr>
            <a:r>
              <a:rPr lang="fr-BE" sz="2400" dirty="0" err="1">
                <a:solidFill>
                  <a:srgbClr val="C25D1B"/>
                </a:solidFill>
              </a:rPr>
              <a:t>Raadpleging</a:t>
            </a:r>
            <a:r>
              <a:rPr lang="fr-BE" sz="2400" dirty="0">
                <a:solidFill>
                  <a:srgbClr val="C25D1B"/>
                </a:solidFill>
              </a:rPr>
              <a:t> </a:t>
            </a:r>
            <a:r>
              <a:rPr lang="fr-BE" sz="2400" dirty="0" smtClean="0">
                <a:solidFill>
                  <a:srgbClr val="C25D1B"/>
                </a:solidFill>
              </a:rPr>
              <a:t>CKP (</a:t>
            </a:r>
            <a:r>
              <a:rPr lang="fr-BE" sz="2400" dirty="0" err="1" smtClean="0">
                <a:solidFill>
                  <a:srgbClr val="C25D1B"/>
                </a:solidFill>
              </a:rPr>
              <a:t>vervolg</a:t>
            </a:r>
            <a:r>
              <a:rPr lang="fr-BE" sz="2400" dirty="0" smtClean="0">
                <a:solidFill>
                  <a:srgbClr val="C25D1B"/>
                </a:solidFill>
              </a:rPr>
              <a:t>)</a:t>
            </a:r>
            <a:endParaRPr lang="fr-BE" altLang="fr-FR" sz="2400" dirty="0">
              <a:solidFill>
                <a:srgbClr val="C25D1B"/>
              </a:solidFill>
            </a:endParaRPr>
          </a:p>
          <a:p>
            <a:pPr marL="0" lvl="1" algn="just">
              <a:defRPr/>
            </a:pPr>
            <a:endParaRPr lang="fr-FR" altLang="fr-FR" dirty="0" smtClean="0">
              <a:solidFill>
                <a:srgbClr val="303181"/>
              </a:solidFill>
            </a:endParaRPr>
          </a:p>
          <a:p>
            <a:pPr marL="0" lvl="1" algn="just">
              <a:defRPr/>
            </a:pPr>
            <a:r>
              <a:rPr lang="nl-NL" altLang="fr-FR" dirty="0">
                <a:solidFill>
                  <a:srgbClr val="303181"/>
                </a:solidFill>
              </a:rPr>
              <a:t>Raadpleging van de </a:t>
            </a:r>
            <a:r>
              <a:rPr lang="nl-NL" altLang="fr-FR" dirty="0" smtClean="0">
                <a:solidFill>
                  <a:srgbClr val="303181"/>
                </a:solidFill>
              </a:rPr>
              <a:t>CKP </a:t>
            </a:r>
            <a:r>
              <a:rPr lang="nl-NL" altLang="fr-FR" dirty="0">
                <a:solidFill>
                  <a:srgbClr val="303181"/>
                </a:solidFill>
              </a:rPr>
              <a:t>als potentiële </a:t>
            </a:r>
            <a:r>
              <a:rPr lang="nl-NL" altLang="fr-FR" dirty="0" smtClean="0">
                <a:solidFill>
                  <a:srgbClr val="303181"/>
                </a:solidFill>
              </a:rPr>
              <a:t>kredietgever </a:t>
            </a:r>
            <a:r>
              <a:rPr lang="nl-NL" altLang="fr-FR" dirty="0">
                <a:solidFill>
                  <a:srgbClr val="303181"/>
                </a:solidFill>
              </a:rPr>
              <a:t>/ </a:t>
            </a:r>
            <a:r>
              <a:rPr lang="nl-NL" altLang="fr-FR" dirty="0" smtClean="0">
                <a:solidFill>
                  <a:srgbClr val="303181"/>
                </a:solidFill>
              </a:rPr>
              <a:t>verwerking </a:t>
            </a:r>
            <a:r>
              <a:rPr lang="nl-NL" altLang="fr-FR" dirty="0">
                <a:solidFill>
                  <a:srgbClr val="303181"/>
                </a:solidFill>
              </a:rPr>
              <a:t>van het dossier in haar hoedanigheid van kredietbemiddelaar : </a:t>
            </a:r>
          </a:p>
          <a:p>
            <a:pPr marL="0" lvl="1" algn="just">
              <a:defRPr/>
            </a:pPr>
            <a:endParaRPr lang="fr-FR" altLang="fr-FR" dirty="0">
              <a:solidFill>
                <a:srgbClr val="303181"/>
              </a:solidFill>
            </a:endParaRPr>
          </a:p>
          <a:p>
            <a:pPr marL="285750" lvl="1" indent="-285750" algn="just">
              <a:buFont typeface="Arial" panose="020B0604020202020204" pitchFamily="34" charset="0"/>
              <a:buChar char="•"/>
              <a:defRPr/>
            </a:pPr>
            <a:r>
              <a:rPr lang="fr-FR" altLang="fr-FR" dirty="0" err="1" smtClean="0">
                <a:solidFill>
                  <a:srgbClr val="303181"/>
                </a:solidFill>
              </a:rPr>
              <a:t>Verboden</a:t>
            </a:r>
            <a:r>
              <a:rPr lang="fr-FR" altLang="fr-FR" dirty="0" smtClean="0">
                <a:solidFill>
                  <a:srgbClr val="303181"/>
                </a:solidFill>
              </a:rPr>
              <a:t> </a:t>
            </a:r>
            <a:r>
              <a:rPr lang="fr-FR" altLang="fr-FR" dirty="0" err="1" smtClean="0">
                <a:solidFill>
                  <a:srgbClr val="303181"/>
                </a:solidFill>
              </a:rPr>
              <a:t>door</a:t>
            </a:r>
            <a:r>
              <a:rPr lang="fr-FR" altLang="fr-FR" dirty="0" smtClean="0">
                <a:solidFill>
                  <a:srgbClr val="303181"/>
                </a:solidFill>
              </a:rPr>
              <a:t> FOD Economie</a:t>
            </a:r>
          </a:p>
          <a:p>
            <a:pPr marL="0" lvl="1" algn="just">
              <a:defRPr/>
            </a:pPr>
            <a:endParaRPr lang="fr-FR" altLang="fr-FR" dirty="0" smtClean="0">
              <a:solidFill>
                <a:srgbClr val="303181"/>
              </a:solidFill>
            </a:endParaRPr>
          </a:p>
          <a:p>
            <a:pPr marL="285750" lvl="1" indent="-285750" algn="just">
              <a:buFont typeface="Arial" panose="020B0604020202020204" pitchFamily="34" charset="0"/>
              <a:buChar char="•"/>
              <a:defRPr/>
            </a:pPr>
            <a:r>
              <a:rPr lang="fr-FR" altLang="fr-FR" dirty="0" err="1" smtClean="0">
                <a:solidFill>
                  <a:srgbClr val="303181"/>
                </a:solidFill>
              </a:rPr>
              <a:t>Thesis</a:t>
            </a:r>
            <a:r>
              <a:rPr lang="fr-FR" altLang="fr-FR" dirty="0" smtClean="0">
                <a:solidFill>
                  <a:srgbClr val="303181"/>
                </a:solidFill>
              </a:rPr>
              <a:t> </a:t>
            </a:r>
            <a:r>
              <a:rPr lang="nl-NL" altLang="fr-FR" dirty="0" smtClean="0">
                <a:solidFill>
                  <a:srgbClr val="303181"/>
                </a:solidFill>
              </a:rPr>
              <a:t>wordt </a:t>
            </a:r>
            <a:r>
              <a:rPr lang="nl-NL" altLang="fr-FR" dirty="0">
                <a:solidFill>
                  <a:srgbClr val="303181"/>
                </a:solidFill>
              </a:rPr>
              <a:t>gevolgd door de Raad van State in het arrest </a:t>
            </a:r>
            <a:r>
              <a:rPr lang="nl-NL" altLang="fr-FR" i="1" dirty="0" err="1">
                <a:solidFill>
                  <a:srgbClr val="303181"/>
                </a:solidFill>
              </a:rPr>
              <a:t>Auxifina</a:t>
            </a:r>
            <a:r>
              <a:rPr lang="nl-NL" altLang="fr-FR" i="1" dirty="0">
                <a:solidFill>
                  <a:srgbClr val="303181"/>
                </a:solidFill>
              </a:rPr>
              <a:t> </a:t>
            </a:r>
            <a:r>
              <a:rPr lang="nl-NL" altLang="fr-FR" dirty="0">
                <a:solidFill>
                  <a:srgbClr val="303181"/>
                </a:solidFill>
              </a:rPr>
              <a:t>van 1 juli 2019 (consumentenkrediet):</a:t>
            </a:r>
          </a:p>
          <a:p>
            <a:pPr marL="0" lvl="1" algn="just">
              <a:defRPr/>
            </a:pPr>
            <a:endParaRPr lang="fr-FR" altLang="fr-FR" dirty="0">
              <a:solidFill>
                <a:srgbClr val="303181"/>
              </a:solidFill>
            </a:endParaRPr>
          </a:p>
          <a:p>
            <a:pPr marL="1200150" lvl="3" indent="-285750" algn="just">
              <a:buFont typeface="Wingdings" panose="05000000000000000000" pitchFamily="2" charset="2"/>
              <a:buChar char="v"/>
              <a:defRPr/>
            </a:pPr>
            <a:r>
              <a:rPr lang="fr-FR" altLang="fr-FR" dirty="0" smtClean="0">
                <a:solidFill>
                  <a:srgbClr val="303181"/>
                </a:solidFill>
              </a:rPr>
              <a:t>Art. VII.73 WER </a:t>
            </a:r>
            <a:r>
              <a:rPr lang="fr-FR" altLang="fr-FR" dirty="0">
                <a:solidFill>
                  <a:srgbClr val="303181"/>
                </a:solidFill>
              </a:rPr>
              <a:t>: </a:t>
            </a:r>
            <a:r>
              <a:rPr lang="nl-NL" dirty="0">
                <a:solidFill>
                  <a:srgbClr val="303181"/>
                </a:solidFill>
              </a:rPr>
              <a:t>elke kredietbemiddelaar […] de consument op de hoogte brengen van zijn hoedanigheid van kredietbemiddelaar, alsook van de aard en de draagwijdte van zijn bevoegdheden, zowel in zijn reclame als in de documenten bestemd voor het cliënteel</a:t>
            </a:r>
          </a:p>
          <a:p>
            <a:pPr marL="914400" lvl="3" algn="just">
              <a:defRPr/>
            </a:pPr>
            <a:endParaRPr lang="fr-FR" altLang="fr-FR" dirty="0">
              <a:solidFill>
                <a:srgbClr val="303181"/>
              </a:solidFill>
            </a:endParaRPr>
          </a:p>
          <a:p>
            <a:pPr marL="1200150" lvl="3" indent="-285750" algn="just">
              <a:buFont typeface="Wingdings" panose="05000000000000000000" pitchFamily="2" charset="2"/>
              <a:buChar char="v"/>
              <a:defRPr/>
            </a:pPr>
            <a:r>
              <a:rPr lang="fr-FR" altLang="fr-FR" dirty="0" err="1">
                <a:solidFill>
                  <a:srgbClr val="303181"/>
                </a:solidFill>
              </a:rPr>
              <a:t>Doel</a:t>
            </a:r>
            <a:r>
              <a:rPr lang="fr-FR" altLang="fr-FR" dirty="0">
                <a:solidFill>
                  <a:srgbClr val="303181"/>
                </a:solidFill>
              </a:rPr>
              <a:t> van de </a:t>
            </a:r>
            <a:r>
              <a:rPr lang="fr-FR" altLang="fr-FR" dirty="0" err="1" smtClean="0">
                <a:solidFill>
                  <a:srgbClr val="303181"/>
                </a:solidFill>
              </a:rPr>
              <a:t>raadpleging</a:t>
            </a:r>
            <a:r>
              <a:rPr lang="fr-FR" altLang="fr-FR" dirty="0" smtClean="0">
                <a:solidFill>
                  <a:srgbClr val="303181"/>
                </a:solidFill>
              </a:rPr>
              <a:t> CKP : de consument </a:t>
            </a:r>
            <a:r>
              <a:rPr lang="fr-FR" altLang="fr-FR" dirty="0" err="1" smtClean="0">
                <a:solidFill>
                  <a:srgbClr val="303181"/>
                </a:solidFill>
              </a:rPr>
              <a:t>beschermen</a:t>
            </a:r>
            <a:r>
              <a:rPr lang="fr-FR" altLang="fr-FR" dirty="0" smtClean="0">
                <a:solidFill>
                  <a:srgbClr val="303181"/>
                </a:solidFill>
              </a:rPr>
              <a:t> </a:t>
            </a:r>
            <a:r>
              <a:rPr lang="fr-FR" altLang="fr-FR" dirty="0" smtClean="0">
                <a:solidFill>
                  <a:srgbClr val="303181"/>
                </a:solidFill>
                <a:sym typeface="Wingdings" panose="05000000000000000000" pitchFamily="2" charset="2"/>
              </a:rPr>
              <a:t> </a:t>
            </a:r>
            <a:r>
              <a:rPr lang="fr-FR" altLang="fr-FR" dirty="0">
                <a:solidFill>
                  <a:srgbClr val="303181"/>
                </a:solidFill>
                <a:sym typeface="Wingdings" panose="05000000000000000000" pitchFamily="2" charset="2"/>
              </a:rPr>
              <a:t>de </a:t>
            </a:r>
            <a:r>
              <a:rPr lang="nl-NL" dirty="0" smtClean="0">
                <a:solidFill>
                  <a:srgbClr val="303181"/>
                </a:solidFill>
              </a:rPr>
              <a:t>kredietgever mag </a:t>
            </a:r>
            <a:r>
              <a:rPr lang="nl-NL" dirty="0">
                <a:solidFill>
                  <a:srgbClr val="303181"/>
                </a:solidFill>
              </a:rPr>
              <a:t>slechts een </a:t>
            </a:r>
            <a:r>
              <a:rPr lang="nl-NL" dirty="0" smtClean="0">
                <a:solidFill>
                  <a:srgbClr val="303181"/>
                </a:solidFill>
              </a:rPr>
              <a:t>kredietovereenkomst sluiten </a:t>
            </a:r>
            <a:r>
              <a:rPr lang="nl-NL" dirty="0">
                <a:solidFill>
                  <a:srgbClr val="303181"/>
                </a:solidFill>
              </a:rPr>
              <a:t>wanneer hij op basis van de beschikbare gegevens, waaronder de raadpleging van de CKP, redelijkerwijze kan aannemen dat de consument in staat zal zijn de uit de kredietovereenkomst voortvloeiende verbintenissen na te komen</a:t>
            </a:r>
            <a:endParaRPr lang="fr-FR" altLang="fr-FR" dirty="0">
              <a:solidFill>
                <a:srgbClr val="303181"/>
              </a:solidFill>
            </a:endParaRPr>
          </a:p>
        </p:txBody>
      </p:sp>
    </p:spTree>
    <p:extLst>
      <p:ext uri="{BB962C8B-B14F-4D97-AF65-F5344CB8AC3E}">
        <p14:creationId xmlns:p14="http://schemas.microsoft.com/office/powerpoint/2010/main" val="361242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8610600" y="6356350"/>
            <a:ext cx="2651449" cy="365125"/>
          </a:xfrm>
          <a:prstGeom prst="rect">
            <a:avLst/>
          </a:prstGeom>
        </p:spPr>
        <p:txBody>
          <a:bodyPr/>
          <a:lstStyle/>
          <a:p>
            <a:pPr algn="r"/>
            <a:fld id="{18080B2C-3442-4A09-BECF-3F98DB91164B}" type="slidenum">
              <a:rPr lang="fr-FR" smtClean="0"/>
              <a:pPr algn="r"/>
              <a:t>3</a:t>
            </a:fld>
            <a:endParaRPr lang="fr-FR" dirty="0"/>
          </a:p>
        </p:txBody>
      </p:sp>
      <p:cxnSp>
        <p:nvCxnSpPr>
          <p:cNvPr id="9" name="Connecteur droit 8"/>
          <p:cNvCxnSpPr/>
          <p:nvPr/>
        </p:nvCxnSpPr>
        <p:spPr>
          <a:xfrm>
            <a:off x="3396343" y="653145"/>
            <a:ext cx="5453743" cy="0"/>
          </a:xfrm>
          <a:prstGeom prst="line">
            <a:avLst/>
          </a:prstGeom>
          <a:ln>
            <a:solidFill>
              <a:srgbClr val="C25D1B"/>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p:nvPicPr>
        <p:blipFill rotWithShape="1">
          <a:blip r:embed="rId2">
            <a:extLst>
              <a:ext uri="{28A0092B-C50C-407E-A947-70E740481C1C}">
                <a14:useLocalDpi xmlns:a14="http://schemas.microsoft.com/office/drawing/2010/main" val="0"/>
              </a:ext>
            </a:extLst>
          </a:blip>
          <a:srcRect t="60446" b="26240"/>
          <a:stretch/>
        </p:blipFill>
        <p:spPr>
          <a:xfrm>
            <a:off x="0" y="3970638"/>
            <a:ext cx="12192000" cy="774356"/>
          </a:xfrm>
          <a:prstGeom prst="rect">
            <a:avLst/>
          </a:prstGeom>
        </p:spPr>
      </p:pic>
      <p:sp>
        <p:nvSpPr>
          <p:cNvPr id="12" name="Titre 1"/>
          <p:cNvSpPr txBox="1">
            <a:spLocks/>
          </p:cNvSpPr>
          <p:nvPr/>
        </p:nvSpPr>
        <p:spPr>
          <a:xfrm>
            <a:off x="0" y="2851604"/>
            <a:ext cx="12192000" cy="923282"/>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fr-FR" dirty="0"/>
          </a:p>
          <a:p>
            <a:pPr marL="0" lvl="1" algn="ctr">
              <a:lnSpc>
                <a:spcPct val="90000"/>
              </a:lnSpc>
              <a:spcBef>
                <a:spcPct val="0"/>
              </a:spcBef>
            </a:pPr>
            <a:r>
              <a:rPr lang="nl-NL" sz="4400" dirty="0">
                <a:latin typeface="+mj-lt"/>
                <a:ea typeface="+mj-ea"/>
                <a:cs typeface="+mj-cs"/>
              </a:rPr>
              <a:t>Nieuwe ontwikkelingen in de aansprakelijkheid van kredietgevers en kredietbemiddelaars </a:t>
            </a:r>
            <a:endParaRPr lang="fr-FR" sz="4400" dirty="0">
              <a:latin typeface="+mj-lt"/>
              <a:ea typeface="+mj-ea"/>
              <a:cs typeface="+mj-cs"/>
            </a:endParaRPr>
          </a:p>
          <a:p>
            <a:pPr algn="ctr"/>
            <a:endParaRPr lang="fr-FR" dirty="0"/>
          </a:p>
        </p:txBody>
      </p:sp>
    </p:spTree>
    <p:extLst>
      <p:ext uri="{BB962C8B-B14F-4D97-AF65-F5344CB8AC3E}">
        <p14:creationId xmlns:p14="http://schemas.microsoft.com/office/powerpoint/2010/main" val="13228702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8610600" y="6356350"/>
            <a:ext cx="2651449" cy="365125"/>
          </a:xfrm>
          <a:prstGeom prst="rect">
            <a:avLst/>
          </a:prstGeom>
        </p:spPr>
        <p:txBody>
          <a:bodyPr/>
          <a:lstStyle/>
          <a:p>
            <a:pPr algn="r"/>
            <a:fld id="{18080B2C-3442-4A09-BECF-3F98DB91164B}" type="slidenum">
              <a:rPr lang="fr-FR" smtClean="0"/>
              <a:pPr algn="r"/>
              <a:t>30</a:t>
            </a:fld>
            <a:endParaRPr lang="fr-FR" dirty="0"/>
          </a:p>
        </p:txBody>
      </p:sp>
      <p:cxnSp>
        <p:nvCxnSpPr>
          <p:cNvPr id="9" name="Connecteur droit 8"/>
          <p:cNvCxnSpPr/>
          <p:nvPr/>
        </p:nvCxnSpPr>
        <p:spPr>
          <a:xfrm>
            <a:off x="3396343" y="653145"/>
            <a:ext cx="5453743" cy="0"/>
          </a:xfrm>
          <a:prstGeom prst="line">
            <a:avLst/>
          </a:prstGeom>
          <a:ln>
            <a:solidFill>
              <a:srgbClr val="C25D1B"/>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p:nvPicPr>
        <p:blipFill rotWithShape="1">
          <a:blip r:embed="rId2">
            <a:extLst>
              <a:ext uri="{28A0092B-C50C-407E-A947-70E740481C1C}">
                <a14:useLocalDpi xmlns:a14="http://schemas.microsoft.com/office/drawing/2010/main" val="0"/>
              </a:ext>
            </a:extLst>
          </a:blip>
          <a:srcRect t="60446" b="26240"/>
          <a:stretch/>
        </p:blipFill>
        <p:spPr>
          <a:xfrm>
            <a:off x="0" y="3970638"/>
            <a:ext cx="12192000" cy="774356"/>
          </a:xfrm>
          <a:prstGeom prst="rect">
            <a:avLst/>
          </a:prstGeom>
        </p:spPr>
      </p:pic>
      <p:sp>
        <p:nvSpPr>
          <p:cNvPr id="12" name="Titre 1"/>
          <p:cNvSpPr txBox="1">
            <a:spLocks/>
          </p:cNvSpPr>
          <p:nvPr/>
        </p:nvSpPr>
        <p:spPr>
          <a:xfrm>
            <a:off x="0" y="2851604"/>
            <a:ext cx="12192000" cy="92328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err="1" smtClean="0"/>
              <a:t>Kosten</a:t>
            </a:r>
            <a:r>
              <a:rPr lang="fr-FR" dirty="0" smtClean="0"/>
              <a:t> </a:t>
            </a:r>
            <a:r>
              <a:rPr lang="fr-FR" dirty="0"/>
              <a:t>in </a:t>
            </a:r>
            <a:r>
              <a:rPr lang="fr-FR" dirty="0" err="1"/>
              <a:t>geval</a:t>
            </a:r>
            <a:r>
              <a:rPr lang="fr-FR" dirty="0"/>
              <a:t> van </a:t>
            </a:r>
            <a:r>
              <a:rPr lang="fr-FR" dirty="0" err="1"/>
              <a:t>vervroegde</a:t>
            </a:r>
            <a:r>
              <a:rPr lang="fr-FR" dirty="0"/>
              <a:t> </a:t>
            </a:r>
            <a:r>
              <a:rPr lang="fr-FR" dirty="0" err="1"/>
              <a:t>terugbetaling</a:t>
            </a:r>
            <a:r>
              <a:rPr lang="fr-FR" dirty="0"/>
              <a:t> van het </a:t>
            </a:r>
            <a:r>
              <a:rPr lang="fr-FR" dirty="0" err="1"/>
              <a:t>hypothecaire</a:t>
            </a:r>
            <a:r>
              <a:rPr lang="fr-FR" dirty="0"/>
              <a:t> </a:t>
            </a:r>
            <a:r>
              <a:rPr lang="fr-FR" dirty="0" err="1"/>
              <a:t>krediet</a:t>
            </a:r>
            <a:endParaRPr lang="fr-BE" dirty="0"/>
          </a:p>
          <a:p>
            <a:pPr algn="ctr"/>
            <a:endParaRPr lang="fr-FR" dirty="0"/>
          </a:p>
        </p:txBody>
      </p:sp>
    </p:spTree>
    <p:extLst>
      <p:ext uri="{BB962C8B-B14F-4D97-AF65-F5344CB8AC3E}">
        <p14:creationId xmlns:p14="http://schemas.microsoft.com/office/powerpoint/2010/main" val="11466754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8610600" y="6356350"/>
            <a:ext cx="2651449" cy="365125"/>
          </a:xfrm>
          <a:prstGeom prst="rect">
            <a:avLst/>
          </a:prstGeom>
        </p:spPr>
        <p:txBody>
          <a:bodyPr/>
          <a:lstStyle/>
          <a:p>
            <a:pPr algn="r"/>
            <a:fld id="{18080B2C-3442-4A09-BECF-3F98DB91164B}" type="slidenum">
              <a:rPr lang="fr-FR" smtClean="0"/>
              <a:pPr algn="r"/>
              <a:t>31</a:t>
            </a:fld>
            <a:endParaRPr lang="fr-FR" dirty="0"/>
          </a:p>
        </p:txBody>
      </p:sp>
      <p:sp>
        <p:nvSpPr>
          <p:cNvPr id="11" name="ZoneTexte 10"/>
          <p:cNvSpPr txBox="1"/>
          <p:nvPr/>
        </p:nvSpPr>
        <p:spPr>
          <a:xfrm>
            <a:off x="1047750" y="998375"/>
            <a:ext cx="10306050" cy="3754874"/>
          </a:xfrm>
          <a:prstGeom prst="rect">
            <a:avLst/>
          </a:prstGeom>
          <a:noFill/>
        </p:spPr>
        <p:txBody>
          <a:bodyPr wrap="square" rtlCol="0">
            <a:spAutoFit/>
          </a:bodyPr>
          <a:lstStyle/>
          <a:p>
            <a:pPr algn="just"/>
            <a:r>
              <a:rPr lang="fr-BE" altLang="fr-FR" sz="2400" dirty="0">
                <a:solidFill>
                  <a:srgbClr val="C25D1B"/>
                </a:solidFill>
              </a:rPr>
              <a:t>Art. </a:t>
            </a:r>
            <a:r>
              <a:rPr lang="fr-BE" altLang="fr-FR" sz="2400" dirty="0" smtClean="0">
                <a:solidFill>
                  <a:srgbClr val="C25D1B"/>
                </a:solidFill>
              </a:rPr>
              <a:t>VII.147/11 WER</a:t>
            </a:r>
            <a:endParaRPr lang="fr-BE" altLang="fr-FR" sz="1600" dirty="0">
              <a:solidFill>
                <a:srgbClr val="303181"/>
              </a:solidFill>
            </a:endParaRPr>
          </a:p>
          <a:p>
            <a:pPr marL="285750" indent="-285750" algn="just">
              <a:buFont typeface="Arial" panose="020B0604020202020204" pitchFamily="34" charset="0"/>
              <a:buChar char="•"/>
              <a:defRPr/>
            </a:pPr>
            <a:r>
              <a:rPr lang="nl-NL" altLang="fr-FR" sz="1600" dirty="0">
                <a:solidFill>
                  <a:srgbClr val="303181"/>
                </a:solidFill>
              </a:rPr>
              <a:t>Recht van de consument om het </a:t>
            </a:r>
            <a:r>
              <a:rPr lang="fr-BE" sz="1600" dirty="0" err="1">
                <a:solidFill>
                  <a:srgbClr val="303181"/>
                </a:solidFill>
              </a:rPr>
              <a:t>verschuldigd</a:t>
            </a:r>
            <a:r>
              <a:rPr lang="fr-BE" sz="1600" dirty="0">
                <a:solidFill>
                  <a:srgbClr val="303181"/>
                </a:solidFill>
              </a:rPr>
              <a:t> </a:t>
            </a:r>
            <a:r>
              <a:rPr lang="nl-NL" altLang="fr-FR" sz="1600" dirty="0" smtClean="0">
                <a:solidFill>
                  <a:srgbClr val="303181"/>
                </a:solidFill>
              </a:rPr>
              <a:t>kapitaalsaldo </a:t>
            </a:r>
            <a:r>
              <a:rPr lang="nl-NL" altLang="fr-FR" sz="1600" dirty="0">
                <a:solidFill>
                  <a:srgbClr val="303181"/>
                </a:solidFill>
              </a:rPr>
              <a:t>op elk moment vervroegd terug te </a:t>
            </a:r>
            <a:r>
              <a:rPr lang="nl-NL" altLang="fr-FR" sz="1600" dirty="0" smtClean="0">
                <a:solidFill>
                  <a:srgbClr val="303181"/>
                </a:solidFill>
              </a:rPr>
              <a:t>betalen</a:t>
            </a:r>
          </a:p>
          <a:p>
            <a:pPr marL="285750" indent="-285750" algn="just">
              <a:buFont typeface="Arial" panose="020B0604020202020204" pitchFamily="34" charset="0"/>
              <a:buChar char="•"/>
              <a:defRPr/>
            </a:pPr>
            <a:r>
              <a:rPr lang="nl-NL" altLang="fr-FR" sz="1600" dirty="0" smtClean="0">
                <a:solidFill>
                  <a:srgbClr val="303181"/>
                </a:solidFill>
              </a:rPr>
              <a:t>Recht </a:t>
            </a:r>
            <a:r>
              <a:rPr lang="nl-NL" altLang="fr-FR" sz="1600" dirty="0">
                <a:solidFill>
                  <a:srgbClr val="303181"/>
                </a:solidFill>
              </a:rPr>
              <a:t>op gedeeltelijke terugbetaling kan in het contract worden </a:t>
            </a:r>
            <a:r>
              <a:rPr lang="nl-NL" altLang="fr-FR" sz="1600" dirty="0" smtClean="0">
                <a:solidFill>
                  <a:srgbClr val="303181"/>
                </a:solidFill>
              </a:rPr>
              <a:t>aangepast </a:t>
            </a:r>
            <a:endParaRPr lang="fr-FR" altLang="fr-FR" sz="1600" dirty="0">
              <a:solidFill>
                <a:srgbClr val="303181"/>
              </a:solidFill>
            </a:endParaRPr>
          </a:p>
          <a:p>
            <a:pPr marL="742950" lvl="1" indent="-285750" algn="just">
              <a:buFont typeface="Wingdings" panose="05000000000000000000" pitchFamily="2" charset="2"/>
              <a:buChar char="v"/>
              <a:defRPr/>
            </a:pPr>
            <a:r>
              <a:rPr lang="nl-NL" altLang="fr-FR" sz="1600" dirty="0">
                <a:solidFill>
                  <a:srgbClr val="303181"/>
                </a:solidFill>
              </a:rPr>
              <a:t>de consument moet het recht hebben om ten minste één terugbetaling per jaar te doen (ongeacht het bedrag) of een terugbetaling die gelijk is aan minstens 10% van het </a:t>
            </a:r>
            <a:r>
              <a:rPr lang="nl-NL" altLang="fr-FR" sz="1600" dirty="0" smtClean="0">
                <a:solidFill>
                  <a:srgbClr val="303181"/>
                </a:solidFill>
              </a:rPr>
              <a:t>kapitaal</a:t>
            </a:r>
          </a:p>
          <a:p>
            <a:pPr lvl="1" algn="just">
              <a:defRPr/>
            </a:pPr>
            <a:endParaRPr lang="fr-BE" altLang="fr-FR" sz="1600" dirty="0">
              <a:solidFill>
                <a:srgbClr val="303181"/>
              </a:solidFill>
            </a:endParaRPr>
          </a:p>
          <a:p>
            <a:pPr algn="just"/>
            <a:r>
              <a:rPr lang="fr-BE" altLang="fr-FR" sz="2400" dirty="0" smtClean="0">
                <a:solidFill>
                  <a:srgbClr val="C25D1B"/>
                </a:solidFill>
              </a:rPr>
              <a:t>Art. VII.147/12 WER</a:t>
            </a:r>
            <a:endParaRPr lang="fr-BE" altLang="fr-FR" dirty="0">
              <a:solidFill>
                <a:srgbClr val="4C565A"/>
              </a:solidFill>
            </a:endParaRPr>
          </a:p>
          <a:p>
            <a:pPr indent="-374650" algn="just">
              <a:defRPr/>
            </a:pPr>
            <a:endParaRPr lang="fr-BE" altLang="fr-FR" dirty="0" smtClean="0">
              <a:solidFill>
                <a:srgbClr val="303181"/>
              </a:solidFill>
            </a:endParaRPr>
          </a:p>
          <a:p>
            <a:pPr marL="285750" indent="-285750" algn="just">
              <a:buFont typeface="Arial" panose="020B0604020202020204" pitchFamily="34" charset="0"/>
              <a:buChar char="•"/>
              <a:defRPr/>
            </a:pPr>
            <a:r>
              <a:rPr lang="fr-FR" altLang="fr-FR" sz="1600" dirty="0" err="1" smtClean="0">
                <a:solidFill>
                  <a:srgbClr val="303181"/>
                </a:solidFill>
              </a:rPr>
              <a:t>Vergoeding</a:t>
            </a:r>
            <a:r>
              <a:rPr lang="fr-FR" altLang="fr-FR" sz="1600" dirty="0" smtClean="0">
                <a:solidFill>
                  <a:srgbClr val="303181"/>
                </a:solidFill>
              </a:rPr>
              <a:t> </a:t>
            </a:r>
            <a:r>
              <a:rPr lang="fr-FR" altLang="fr-FR" sz="1600" dirty="0" err="1" smtClean="0">
                <a:solidFill>
                  <a:srgbClr val="303181"/>
                </a:solidFill>
              </a:rPr>
              <a:t>mogelijk</a:t>
            </a:r>
            <a:r>
              <a:rPr lang="fr-FR" altLang="fr-FR" sz="1600" dirty="0" smtClean="0">
                <a:solidFill>
                  <a:srgbClr val="303181"/>
                </a:solidFill>
              </a:rPr>
              <a:t> </a:t>
            </a:r>
            <a:r>
              <a:rPr lang="fr-FR" altLang="fr-FR" sz="1600" dirty="0" err="1">
                <a:solidFill>
                  <a:srgbClr val="303181"/>
                </a:solidFill>
              </a:rPr>
              <a:t>voor</a:t>
            </a:r>
            <a:r>
              <a:rPr lang="fr-FR" altLang="fr-FR" sz="1600" dirty="0">
                <a:solidFill>
                  <a:srgbClr val="303181"/>
                </a:solidFill>
              </a:rPr>
              <a:t> </a:t>
            </a:r>
            <a:r>
              <a:rPr lang="nl-NL" sz="1600" dirty="0">
                <a:solidFill>
                  <a:srgbClr val="303181"/>
                </a:solidFill>
              </a:rPr>
              <a:t>voor het geval van een gehele of gedeeltelijke vervroegde terugbetaling </a:t>
            </a:r>
            <a:r>
              <a:rPr lang="fr-FR" altLang="fr-FR" sz="1600" dirty="0">
                <a:solidFill>
                  <a:srgbClr val="303181"/>
                </a:solidFill>
              </a:rPr>
              <a:t>(«</a:t>
            </a:r>
            <a:r>
              <a:rPr lang="fr-FR" altLang="fr-FR" sz="1600" dirty="0" smtClean="0">
                <a:solidFill>
                  <a:srgbClr val="303181"/>
                </a:solidFill>
              </a:rPr>
              <a:t> indemnité de remploi »)</a:t>
            </a:r>
            <a:endParaRPr lang="fr-FR" altLang="fr-FR" sz="1600" dirty="0">
              <a:solidFill>
                <a:srgbClr val="303181"/>
              </a:solidFill>
            </a:endParaRPr>
          </a:p>
          <a:p>
            <a:pPr marL="742950" lvl="1" indent="-285750" algn="just">
              <a:buFont typeface="Wingdings" panose="05000000000000000000" pitchFamily="2" charset="2"/>
              <a:buChar char="v"/>
              <a:defRPr/>
            </a:pPr>
            <a:r>
              <a:rPr lang="fr-FR" altLang="fr-FR" sz="1600" dirty="0" err="1" smtClean="0">
                <a:solidFill>
                  <a:srgbClr val="303181"/>
                </a:solidFill>
              </a:rPr>
              <a:t>Berekend</a:t>
            </a:r>
            <a:r>
              <a:rPr lang="fr-FR" altLang="fr-FR" sz="1600" dirty="0" smtClean="0">
                <a:solidFill>
                  <a:srgbClr val="303181"/>
                </a:solidFill>
              </a:rPr>
              <a:t>  </a:t>
            </a:r>
            <a:r>
              <a:rPr lang="nl-NL" sz="1600" dirty="0">
                <a:solidFill>
                  <a:srgbClr val="303181"/>
                </a:solidFill>
              </a:rPr>
              <a:t>aan de periodieke rentevoet van het krediet, op het bedrag van het verschuldigd blijvend saldo</a:t>
            </a:r>
          </a:p>
          <a:p>
            <a:pPr marL="742950" lvl="1" indent="-285750" algn="just">
              <a:buFont typeface="Wingdings" panose="05000000000000000000" pitchFamily="2" charset="2"/>
              <a:buChar char="v"/>
              <a:defRPr/>
            </a:pPr>
            <a:r>
              <a:rPr lang="fr-FR" altLang="fr-FR" sz="1600" dirty="0" smtClean="0">
                <a:solidFill>
                  <a:srgbClr val="303181"/>
                </a:solidFill>
              </a:rPr>
              <a:t>Maximum 3 </a:t>
            </a:r>
            <a:r>
              <a:rPr lang="fr-FR" altLang="fr-FR" sz="1600" dirty="0" err="1" smtClean="0">
                <a:solidFill>
                  <a:srgbClr val="303181"/>
                </a:solidFill>
              </a:rPr>
              <a:t>maanden</a:t>
            </a:r>
            <a:r>
              <a:rPr lang="fr-FR" altLang="fr-FR" sz="1600" dirty="0" smtClean="0">
                <a:solidFill>
                  <a:srgbClr val="303181"/>
                </a:solidFill>
              </a:rPr>
              <a:t> </a:t>
            </a:r>
            <a:r>
              <a:rPr lang="fr-FR" altLang="fr-FR" sz="1600" dirty="0" err="1" smtClean="0">
                <a:solidFill>
                  <a:srgbClr val="303181"/>
                </a:solidFill>
              </a:rPr>
              <a:t>interesten</a:t>
            </a:r>
            <a:endParaRPr lang="fr-FR" altLang="fr-FR" sz="1600" dirty="0" smtClean="0">
              <a:solidFill>
                <a:srgbClr val="303181"/>
              </a:solidFill>
            </a:endParaRPr>
          </a:p>
          <a:p>
            <a:pPr algn="just">
              <a:defRPr/>
            </a:pPr>
            <a:endParaRPr lang="fr-BE" altLang="fr-FR" sz="2400" dirty="0" smtClean="0">
              <a:solidFill>
                <a:srgbClr val="C25D1B"/>
              </a:solidFill>
            </a:endParaRPr>
          </a:p>
        </p:txBody>
      </p:sp>
    </p:spTree>
    <p:extLst>
      <p:ext uri="{BB962C8B-B14F-4D97-AF65-F5344CB8AC3E}">
        <p14:creationId xmlns:p14="http://schemas.microsoft.com/office/powerpoint/2010/main" val="367287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8610600" y="6356350"/>
            <a:ext cx="2651449" cy="365125"/>
          </a:xfrm>
          <a:prstGeom prst="rect">
            <a:avLst/>
          </a:prstGeom>
        </p:spPr>
        <p:txBody>
          <a:bodyPr/>
          <a:lstStyle/>
          <a:p>
            <a:pPr algn="r"/>
            <a:fld id="{18080B2C-3442-4A09-BECF-3F98DB91164B}" type="slidenum">
              <a:rPr lang="fr-FR" smtClean="0"/>
              <a:pPr algn="r"/>
              <a:t>32</a:t>
            </a:fld>
            <a:endParaRPr lang="fr-FR" dirty="0"/>
          </a:p>
        </p:txBody>
      </p:sp>
      <p:sp>
        <p:nvSpPr>
          <p:cNvPr id="11" name="ZoneTexte 10"/>
          <p:cNvSpPr txBox="1"/>
          <p:nvPr/>
        </p:nvSpPr>
        <p:spPr>
          <a:xfrm>
            <a:off x="1047750" y="998375"/>
            <a:ext cx="10306050" cy="3754874"/>
          </a:xfrm>
          <a:prstGeom prst="rect">
            <a:avLst/>
          </a:prstGeom>
          <a:noFill/>
        </p:spPr>
        <p:txBody>
          <a:bodyPr wrap="square" rtlCol="0">
            <a:spAutoFit/>
          </a:bodyPr>
          <a:lstStyle/>
          <a:p>
            <a:pPr algn="just">
              <a:defRPr/>
            </a:pPr>
            <a:endParaRPr lang="fr-BE" altLang="fr-FR" sz="2400" dirty="0" smtClean="0">
              <a:solidFill>
                <a:srgbClr val="C25D1B"/>
              </a:solidFill>
            </a:endParaRPr>
          </a:p>
          <a:p>
            <a:pPr algn="just">
              <a:defRPr/>
            </a:pPr>
            <a:r>
              <a:rPr lang="fr-BE" altLang="fr-FR" sz="2400" dirty="0" smtClean="0">
                <a:solidFill>
                  <a:srgbClr val="C25D1B"/>
                </a:solidFill>
              </a:rPr>
              <a:t>KB. 24/02/2017 </a:t>
            </a:r>
            <a:r>
              <a:rPr lang="nl-NL" sz="1400" dirty="0">
                <a:solidFill>
                  <a:srgbClr val="C25D1B"/>
                </a:solidFill>
              </a:rPr>
              <a:t>houdende uitvoering van de artikelen VII.141, § 2, tweede lid, en VII.145, zesde en zevende lid, van het Wetboek van economisch recht met het oog op de vaststelling van maximale dossierkosten bij een hypothecair krediet met een onroerende </a:t>
            </a:r>
            <a:r>
              <a:rPr lang="nl-NL" sz="1400" dirty="0" smtClean="0">
                <a:solidFill>
                  <a:srgbClr val="C25D1B"/>
                </a:solidFill>
              </a:rPr>
              <a:t>bestemming</a:t>
            </a:r>
            <a:endParaRPr lang="fr-BE" altLang="fr-FR" sz="1400" dirty="0" smtClean="0">
              <a:solidFill>
                <a:srgbClr val="C25D1B"/>
              </a:solidFill>
              <a:sym typeface="Wingdings" panose="05000000000000000000" pitchFamily="2" charset="2"/>
            </a:endParaRPr>
          </a:p>
          <a:p>
            <a:pPr algn="just">
              <a:defRPr/>
            </a:pPr>
            <a:endParaRPr lang="fr-BE" altLang="fr-FR" dirty="0" smtClean="0">
              <a:solidFill>
                <a:srgbClr val="303181"/>
              </a:solidFill>
              <a:sym typeface="Wingdings" panose="05000000000000000000" pitchFamily="2" charset="2"/>
            </a:endParaRPr>
          </a:p>
          <a:p>
            <a:pPr algn="just">
              <a:defRPr/>
            </a:pPr>
            <a:r>
              <a:rPr lang="fr-FR" sz="1200" dirty="0" smtClean="0">
                <a:solidFill>
                  <a:srgbClr val="303181"/>
                </a:solidFill>
              </a:rPr>
              <a:t>« Art.1,</a:t>
            </a:r>
            <a:r>
              <a:rPr lang="nl-NL" sz="1200" dirty="0">
                <a:solidFill>
                  <a:srgbClr val="303181"/>
                </a:solidFill>
              </a:rPr>
              <a:t> § 2. De dossierkosten in geval van herfinanciering bij eenzelfde kredietgever, bedoeld in artikel VII.145, zesde lid, van het Wetboek van economisch recht, mogen hoogstens vijftig procent bedragen van de dossierkosten die, op het ogenblik dat de herfinanciering wordt aangegaan, worden aangerekend voor de hypothecaire kredieten met een onroerende bestemming.</a:t>
            </a:r>
            <a:r>
              <a:rPr lang="fr-FR" sz="1200" dirty="0" smtClean="0">
                <a:solidFill>
                  <a:srgbClr val="303181"/>
                </a:solidFill>
              </a:rPr>
              <a:t> »</a:t>
            </a:r>
          </a:p>
          <a:p>
            <a:pPr algn="just">
              <a:defRPr/>
            </a:pPr>
            <a:endParaRPr lang="fr-FR" altLang="fr-FR" sz="1200" dirty="0" smtClean="0">
              <a:solidFill>
                <a:srgbClr val="303181"/>
              </a:solidFill>
              <a:sym typeface="Wingdings" panose="05000000000000000000" pitchFamily="2" charset="2"/>
            </a:endParaRPr>
          </a:p>
          <a:p>
            <a:pPr marL="285750" indent="-285750" algn="just">
              <a:buFont typeface="Wingdings" panose="05000000000000000000" pitchFamily="2" charset="2"/>
              <a:buChar char="Ø"/>
              <a:defRPr/>
            </a:pPr>
            <a:r>
              <a:rPr lang="fr-FR" altLang="fr-FR" sz="1600" dirty="0" err="1" smtClean="0">
                <a:solidFill>
                  <a:srgbClr val="303181"/>
                </a:solidFill>
                <a:sym typeface="Wingdings" panose="05000000000000000000" pitchFamily="2" charset="2"/>
              </a:rPr>
              <a:t>Dossierkosten</a:t>
            </a:r>
            <a:r>
              <a:rPr lang="fr-FR" altLang="fr-FR" sz="1600" dirty="0" smtClean="0">
                <a:solidFill>
                  <a:srgbClr val="303181"/>
                </a:solidFill>
                <a:sym typeface="Wingdings" panose="05000000000000000000" pitchFamily="2" charset="2"/>
              </a:rPr>
              <a:t> in </a:t>
            </a:r>
            <a:r>
              <a:rPr lang="fr-FR" altLang="fr-FR" sz="1600" dirty="0" err="1" smtClean="0">
                <a:solidFill>
                  <a:srgbClr val="303181"/>
                </a:solidFill>
                <a:sym typeface="Wingdings" panose="05000000000000000000" pitchFamily="2" charset="2"/>
              </a:rPr>
              <a:t>geval</a:t>
            </a:r>
            <a:r>
              <a:rPr lang="fr-FR" altLang="fr-FR" sz="1600" dirty="0" smtClean="0">
                <a:solidFill>
                  <a:srgbClr val="303181"/>
                </a:solidFill>
                <a:sym typeface="Wingdings" panose="05000000000000000000" pitchFamily="2" charset="2"/>
              </a:rPr>
              <a:t> van </a:t>
            </a:r>
            <a:r>
              <a:rPr lang="fr-FR" altLang="fr-FR" sz="1600" dirty="0" err="1" smtClean="0">
                <a:solidFill>
                  <a:srgbClr val="303181"/>
                </a:solidFill>
                <a:sym typeface="Wingdings" panose="05000000000000000000" pitchFamily="2" charset="2"/>
              </a:rPr>
              <a:t>herfinanciering</a:t>
            </a:r>
            <a:r>
              <a:rPr lang="fr-FR" altLang="fr-FR" sz="1600" dirty="0" smtClean="0">
                <a:solidFill>
                  <a:srgbClr val="303181"/>
                </a:solidFill>
                <a:sym typeface="Wingdings" panose="05000000000000000000" pitchFamily="2" charset="2"/>
              </a:rPr>
              <a:t> van HK met </a:t>
            </a:r>
            <a:r>
              <a:rPr lang="fr-FR" altLang="fr-FR" sz="1600" i="1" dirty="0" err="1" smtClean="0">
                <a:solidFill>
                  <a:srgbClr val="303181"/>
                </a:solidFill>
                <a:sym typeface="Wingdings" panose="05000000000000000000" pitchFamily="2" charset="2"/>
              </a:rPr>
              <a:t>onroerende</a:t>
            </a:r>
            <a:r>
              <a:rPr lang="fr-FR" altLang="fr-FR" sz="1600" i="1" dirty="0" smtClean="0">
                <a:solidFill>
                  <a:srgbClr val="303181"/>
                </a:solidFill>
                <a:sym typeface="Wingdings" panose="05000000000000000000" pitchFamily="2" charset="2"/>
              </a:rPr>
              <a:t> </a:t>
            </a:r>
            <a:r>
              <a:rPr lang="fr-FR" altLang="fr-FR" sz="1600" i="1" dirty="0" err="1" smtClean="0">
                <a:solidFill>
                  <a:srgbClr val="303181"/>
                </a:solidFill>
                <a:sym typeface="Wingdings" panose="05000000000000000000" pitchFamily="2" charset="2"/>
              </a:rPr>
              <a:t>bestemming</a:t>
            </a:r>
            <a:r>
              <a:rPr lang="fr-FR" altLang="fr-FR" sz="1600" i="1" dirty="0" smtClean="0">
                <a:solidFill>
                  <a:srgbClr val="303181"/>
                </a:solidFill>
                <a:sym typeface="Wingdings" panose="05000000000000000000" pitchFamily="2" charset="2"/>
              </a:rPr>
              <a:t> </a:t>
            </a:r>
            <a:r>
              <a:rPr lang="fr-FR" altLang="fr-FR" sz="1600" dirty="0" err="1" smtClean="0">
                <a:solidFill>
                  <a:srgbClr val="303181"/>
                </a:solidFill>
                <a:sym typeface="Wingdings" panose="05000000000000000000" pitchFamily="2" charset="2"/>
              </a:rPr>
              <a:t>bij</a:t>
            </a:r>
            <a:r>
              <a:rPr lang="fr-FR" altLang="fr-FR" sz="1600" dirty="0" smtClean="0">
                <a:solidFill>
                  <a:srgbClr val="303181"/>
                </a:solidFill>
                <a:sym typeface="Wingdings" panose="05000000000000000000" pitchFamily="2" charset="2"/>
              </a:rPr>
              <a:t> </a:t>
            </a:r>
            <a:r>
              <a:rPr lang="fr-FR" altLang="fr-FR" sz="1600" dirty="0" err="1" smtClean="0">
                <a:solidFill>
                  <a:srgbClr val="303181"/>
                </a:solidFill>
                <a:sym typeface="Wingdings" panose="05000000000000000000" pitchFamily="2" charset="2"/>
              </a:rPr>
              <a:t>dezelfde</a:t>
            </a:r>
            <a:r>
              <a:rPr lang="fr-FR" altLang="fr-FR" sz="1600" dirty="0" smtClean="0">
                <a:solidFill>
                  <a:srgbClr val="303181"/>
                </a:solidFill>
                <a:sym typeface="Wingdings" panose="05000000000000000000" pitchFamily="2" charset="2"/>
              </a:rPr>
              <a:t> </a:t>
            </a:r>
            <a:r>
              <a:rPr lang="fr-FR" altLang="fr-FR" sz="1600" dirty="0" err="1" smtClean="0">
                <a:solidFill>
                  <a:srgbClr val="303181"/>
                </a:solidFill>
                <a:sym typeface="Wingdings" panose="05000000000000000000" pitchFamily="2" charset="2"/>
              </a:rPr>
              <a:t>kredietgever</a:t>
            </a:r>
            <a:endParaRPr lang="fr-FR" altLang="fr-FR" sz="1600" dirty="0" smtClean="0">
              <a:solidFill>
                <a:srgbClr val="303181"/>
              </a:solidFill>
              <a:sym typeface="Wingdings" panose="05000000000000000000" pitchFamily="2" charset="2"/>
            </a:endParaRPr>
          </a:p>
          <a:p>
            <a:pPr algn="just">
              <a:defRPr/>
            </a:pPr>
            <a:endParaRPr lang="fr-FR" altLang="fr-FR" sz="1600" dirty="0" smtClean="0">
              <a:solidFill>
                <a:srgbClr val="303181"/>
              </a:solidFill>
              <a:sym typeface="Wingdings" panose="05000000000000000000" pitchFamily="2" charset="2"/>
            </a:endParaRPr>
          </a:p>
          <a:p>
            <a:pPr marL="742950" lvl="1" indent="-285750" algn="just">
              <a:buFont typeface="Wingdings" panose="05000000000000000000" pitchFamily="2" charset="2"/>
              <a:buChar char="v"/>
              <a:defRPr/>
            </a:pPr>
            <a:r>
              <a:rPr lang="fr-FR" altLang="fr-FR" sz="1600" dirty="0" smtClean="0">
                <a:solidFill>
                  <a:srgbClr val="303181"/>
                </a:solidFill>
                <a:sym typeface="Wingdings" panose="05000000000000000000" pitchFamily="2" charset="2"/>
              </a:rPr>
              <a:t>maximum </a:t>
            </a:r>
            <a:r>
              <a:rPr lang="nl-NL" altLang="fr-FR" sz="1600" dirty="0" smtClean="0">
                <a:solidFill>
                  <a:srgbClr val="303181"/>
                </a:solidFill>
                <a:sym typeface="Wingdings" panose="05000000000000000000" pitchFamily="2" charset="2"/>
              </a:rPr>
              <a:t>50</a:t>
            </a:r>
            <a:r>
              <a:rPr lang="nl-NL" altLang="fr-FR" sz="1600" dirty="0">
                <a:solidFill>
                  <a:srgbClr val="303181"/>
                </a:solidFill>
                <a:sym typeface="Wingdings" panose="05000000000000000000" pitchFamily="2" charset="2"/>
              </a:rPr>
              <a:t>% van de </a:t>
            </a:r>
            <a:r>
              <a:rPr lang="nl-NL" altLang="fr-FR" sz="1600" dirty="0" smtClean="0">
                <a:solidFill>
                  <a:srgbClr val="303181"/>
                </a:solidFill>
                <a:sym typeface="Wingdings" panose="05000000000000000000" pitchFamily="2" charset="2"/>
              </a:rPr>
              <a:t>dossierkosten </a:t>
            </a:r>
            <a:r>
              <a:rPr lang="nl-NL" altLang="fr-FR" sz="1600" dirty="0">
                <a:solidFill>
                  <a:srgbClr val="303181"/>
                </a:solidFill>
                <a:sym typeface="Wingdings" panose="05000000000000000000" pitchFamily="2" charset="2"/>
              </a:rPr>
              <a:t>die op het moment van herfinanciering in rekening worden gebracht voor </a:t>
            </a:r>
            <a:r>
              <a:rPr lang="nl-NL" altLang="fr-FR" sz="1600" dirty="0" smtClean="0">
                <a:solidFill>
                  <a:srgbClr val="303181"/>
                </a:solidFill>
                <a:sym typeface="Wingdings" panose="05000000000000000000" pitchFamily="2" charset="2"/>
              </a:rPr>
              <a:t>HK met onroerende bestemming (</a:t>
            </a:r>
            <a:r>
              <a:rPr lang="fr-FR" altLang="fr-FR" sz="1600" dirty="0" err="1" smtClean="0">
                <a:solidFill>
                  <a:srgbClr val="303181"/>
                </a:solidFill>
                <a:sym typeface="Wingdings" panose="05000000000000000000" pitchFamily="2" charset="2"/>
              </a:rPr>
              <a:t>classieke</a:t>
            </a:r>
            <a:r>
              <a:rPr lang="fr-FR" altLang="fr-FR" sz="1600" dirty="0" smtClean="0">
                <a:solidFill>
                  <a:srgbClr val="303181"/>
                </a:solidFill>
                <a:sym typeface="Wingdings" panose="05000000000000000000" pitchFamily="2" charset="2"/>
              </a:rPr>
              <a:t> HK: 500 EUR /2)</a:t>
            </a:r>
          </a:p>
          <a:p>
            <a:pPr marL="742950" lvl="1" indent="-285750" algn="just">
              <a:buFont typeface="Wingdings" panose="05000000000000000000" pitchFamily="2" charset="2"/>
              <a:buChar char="v"/>
              <a:defRPr/>
            </a:pPr>
            <a:r>
              <a:rPr lang="fr-FR" altLang="fr-FR" sz="1600" dirty="0" err="1" smtClean="0">
                <a:solidFill>
                  <a:srgbClr val="303181"/>
                </a:solidFill>
                <a:sym typeface="Wingdings" panose="05000000000000000000" pitchFamily="2" charset="2"/>
              </a:rPr>
              <a:t>Uitzondering</a:t>
            </a:r>
            <a:r>
              <a:rPr lang="fr-FR" altLang="fr-FR" sz="1600" dirty="0" smtClean="0">
                <a:solidFill>
                  <a:srgbClr val="303181"/>
                </a:solidFill>
                <a:sym typeface="Wingdings" panose="05000000000000000000" pitchFamily="2" charset="2"/>
              </a:rPr>
              <a:t> </a:t>
            </a:r>
            <a:r>
              <a:rPr lang="fr-FR" altLang="fr-FR" sz="1600" dirty="0">
                <a:solidFill>
                  <a:srgbClr val="303181"/>
                </a:solidFill>
                <a:sym typeface="Wingdings" panose="05000000000000000000" pitchFamily="2" charset="2"/>
              </a:rPr>
              <a:t>: </a:t>
            </a:r>
            <a:r>
              <a:rPr lang="nl-NL" sz="1600" dirty="0">
                <a:solidFill>
                  <a:srgbClr val="303181"/>
                </a:solidFill>
              </a:rPr>
              <a:t>nieuwe herfinanciering die plaats vindt binnen de twaalf maanden na een vorige herfinanciering : 100%</a:t>
            </a:r>
            <a:endParaRPr lang="fr-BE" sz="1600" dirty="0">
              <a:solidFill>
                <a:srgbClr val="303181"/>
              </a:solidFill>
              <a:sym typeface="Wingdings" panose="05000000000000000000" pitchFamily="2" charset="2"/>
            </a:endParaRPr>
          </a:p>
        </p:txBody>
      </p:sp>
    </p:spTree>
    <p:extLst>
      <p:ext uri="{BB962C8B-B14F-4D97-AF65-F5344CB8AC3E}">
        <p14:creationId xmlns:p14="http://schemas.microsoft.com/office/powerpoint/2010/main" val="24604124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8610600" y="6356350"/>
            <a:ext cx="2651449" cy="365125"/>
          </a:xfrm>
          <a:prstGeom prst="rect">
            <a:avLst/>
          </a:prstGeom>
        </p:spPr>
        <p:txBody>
          <a:bodyPr/>
          <a:lstStyle/>
          <a:p>
            <a:pPr algn="r"/>
            <a:fld id="{18080B2C-3442-4A09-BECF-3F98DB91164B}" type="slidenum">
              <a:rPr lang="fr-FR" smtClean="0"/>
              <a:pPr algn="r"/>
              <a:t>33</a:t>
            </a:fld>
            <a:endParaRPr lang="fr-FR" dirty="0"/>
          </a:p>
        </p:txBody>
      </p:sp>
      <p:sp>
        <p:nvSpPr>
          <p:cNvPr id="11" name="ZoneTexte 10"/>
          <p:cNvSpPr txBox="1"/>
          <p:nvPr/>
        </p:nvSpPr>
        <p:spPr>
          <a:xfrm>
            <a:off x="1047750" y="998375"/>
            <a:ext cx="10306050" cy="6063198"/>
          </a:xfrm>
          <a:prstGeom prst="rect">
            <a:avLst/>
          </a:prstGeom>
          <a:noFill/>
        </p:spPr>
        <p:txBody>
          <a:bodyPr wrap="square" rtlCol="0">
            <a:spAutoFit/>
          </a:bodyPr>
          <a:lstStyle/>
          <a:p>
            <a:pPr algn="just">
              <a:defRPr/>
            </a:pPr>
            <a:r>
              <a:rPr lang="fr-BE" altLang="fr-FR" sz="2400" dirty="0">
                <a:solidFill>
                  <a:srgbClr val="C25D1B"/>
                </a:solidFill>
              </a:rPr>
              <a:t>KB. 24/02/2017 </a:t>
            </a:r>
            <a:r>
              <a:rPr lang="nl-NL" sz="1400" dirty="0">
                <a:solidFill>
                  <a:srgbClr val="C25D1B"/>
                </a:solidFill>
              </a:rPr>
              <a:t>houdende uitvoering van de artikelen VII.141, § 2, tweede lid, en VII.145, zesde en zevende lid, van het Wetboek van economisch recht met het oog op de vaststelling van maximale dossierkosten bij een hypothecair krediet met een onroerende </a:t>
            </a:r>
            <a:r>
              <a:rPr lang="nl-NL" sz="1400" dirty="0" smtClean="0">
                <a:solidFill>
                  <a:srgbClr val="C25D1B"/>
                </a:solidFill>
              </a:rPr>
              <a:t>bestemming (vervolg)</a:t>
            </a:r>
          </a:p>
          <a:p>
            <a:pPr algn="just">
              <a:defRPr/>
            </a:pPr>
            <a:endParaRPr lang="fr-BE" altLang="fr-FR" sz="1400" dirty="0">
              <a:solidFill>
                <a:srgbClr val="C25D1B"/>
              </a:solidFill>
              <a:sym typeface="Wingdings" panose="05000000000000000000" pitchFamily="2" charset="2"/>
            </a:endParaRPr>
          </a:p>
          <a:p>
            <a:pPr algn="just">
              <a:defRPr/>
            </a:pPr>
            <a:r>
              <a:rPr lang="fr-FR" sz="1400" dirty="0">
                <a:solidFill>
                  <a:srgbClr val="303181"/>
                </a:solidFill>
              </a:rPr>
              <a:t>« Art.1,</a:t>
            </a:r>
            <a:r>
              <a:rPr lang="nl-NL" sz="1400" dirty="0">
                <a:solidFill>
                  <a:srgbClr val="303181"/>
                </a:solidFill>
              </a:rPr>
              <a:t> § 2. De dossierkosten in geval van herfinanciering bij eenzelfde kredietgever, bedoeld in artikel VII.145, zesde lid, van het Wetboek van economisch recht, mogen hoogstens vijftig procent bedragen van de dossierkosten die, op het ogenblik dat de herfinanciering wordt aangegaan, worden aangerekend voor de hypothecaire kredieten met een onroerende bestemming.</a:t>
            </a:r>
            <a:r>
              <a:rPr lang="fr-FR" sz="1400" dirty="0">
                <a:solidFill>
                  <a:srgbClr val="303181"/>
                </a:solidFill>
              </a:rPr>
              <a:t> »</a:t>
            </a:r>
          </a:p>
          <a:p>
            <a:pPr algn="just">
              <a:defRPr/>
            </a:pPr>
            <a:endParaRPr lang="fr-FR" altLang="fr-FR" sz="1400" dirty="0">
              <a:solidFill>
                <a:srgbClr val="C25D1B"/>
              </a:solidFill>
              <a:sym typeface="Wingdings" panose="05000000000000000000" pitchFamily="2" charset="2"/>
            </a:endParaRPr>
          </a:p>
          <a:p>
            <a:pPr marL="742950" lvl="1" indent="-285750" algn="just">
              <a:buFont typeface="Wingdings" panose="05000000000000000000" pitchFamily="2" charset="2"/>
              <a:buChar char="v"/>
              <a:defRPr/>
            </a:pPr>
            <a:r>
              <a:rPr lang="fr-BE" altLang="fr-FR" sz="1600" dirty="0" err="1" smtClean="0">
                <a:solidFill>
                  <a:srgbClr val="303181"/>
                </a:solidFill>
                <a:sym typeface="Wingdings" panose="05000000000000000000" pitchFamily="2" charset="2"/>
              </a:rPr>
              <a:t>Dossierkosten</a:t>
            </a:r>
            <a:r>
              <a:rPr lang="fr-BE" altLang="fr-FR" sz="1600" dirty="0" smtClean="0">
                <a:solidFill>
                  <a:srgbClr val="303181"/>
                </a:solidFill>
                <a:sym typeface="Wingdings" panose="05000000000000000000" pitchFamily="2" charset="2"/>
              </a:rPr>
              <a:t> </a:t>
            </a:r>
            <a:r>
              <a:rPr lang="fr-BE" altLang="fr-FR" sz="1600" dirty="0" err="1" smtClean="0">
                <a:solidFill>
                  <a:srgbClr val="303181"/>
                </a:solidFill>
                <a:sym typeface="Wingdings" panose="05000000000000000000" pitchFamily="2" charset="2"/>
              </a:rPr>
              <a:t>bedoeld</a:t>
            </a:r>
            <a:r>
              <a:rPr lang="fr-BE" altLang="fr-FR" sz="1600" dirty="0" smtClean="0">
                <a:solidFill>
                  <a:srgbClr val="303181"/>
                </a:solidFill>
                <a:sym typeface="Wingdings" panose="05000000000000000000" pitchFamily="2" charset="2"/>
              </a:rPr>
              <a:t> in art. </a:t>
            </a:r>
            <a:r>
              <a:rPr lang="fr-BE" altLang="fr-FR" sz="1600" dirty="0">
                <a:solidFill>
                  <a:srgbClr val="303181"/>
                </a:solidFill>
                <a:sym typeface="Wingdings" panose="05000000000000000000" pitchFamily="2" charset="2"/>
              </a:rPr>
              <a:t>VII.145, al.6 </a:t>
            </a:r>
            <a:r>
              <a:rPr lang="fr-BE" altLang="fr-FR" sz="1600" dirty="0" smtClean="0">
                <a:solidFill>
                  <a:srgbClr val="303181"/>
                </a:solidFill>
                <a:sym typeface="Wingdings" panose="05000000000000000000" pitchFamily="2" charset="2"/>
              </a:rPr>
              <a:t>WER </a:t>
            </a:r>
            <a:r>
              <a:rPr lang="fr-BE" altLang="fr-FR" sz="1600" dirty="0">
                <a:solidFill>
                  <a:srgbClr val="303181"/>
                </a:solidFill>
                <a:sym typeface="Wingdings" panose="05000000000000000000" pitchFamily="2" charset="2"/>
              </a:rPr>
              <a:t>: </a:t>
            </a:r>
            <a:r>
              <a:rPr lang="nl-NL" altLang="fr-FR" sz="1600" dirty="0">
                <a:solidFill>
                  <a:srgbClr val="303181"/>
                </a:solidFill>
                <a:sym typeface="Wingdings" panose="05000000000000000000" pitchFamily="2" charset="2"/>
              </a:rPr>
              <a:t>door de consument gevraagde wijzigingen van lopende kredietovereenkomsten die uitsluitend betrekking kunnen hebben op </a:t>
            </a:r>
            <a:r>
              <a:rPr lang="nl-NL" altLang="fr-FR" sz="1600" dirty="0" smtClean="0">
                <a:solidFill>
                  <a:srgbClr val="303181"/>
                </a:solidFill>
                <a:sym typeface="Wingdings" panose="05000000000000000000" pitchFamily="2" charset="2"/>
              </a:rPr>
              <a:t>:</a:t>
            </a:r>
          </a:p>
          <a:p>
            <a:pPr marL="1200150" lvl="2" indent="-285750" algn="just">
              <a:buFont typeface="Arial" panose="020B0604020202020204" pitchFamily="34" charset="0"/>
              <a:buChar char="•"/>
              <a:defRPr/>
            </a:pPr>
            <a:r>
              <a:rPr lang="nl-NL" sz="1200" dirty="0">
                <a:solidFill>
                  <a:srgbClr val="303181"/>
                </a:solidFill>
              </a:rPr>
              <a:t>een nieuwe periodieke rentevoet, de inkorting of de verlenging van de looptijd, de vervanging van een wijze van terugbetaling door een andere, de tijdelijke opschorting van betaling van kapitaalaflossingen of </a:t>
            </a:r>
            <a:r>
              <a:rPr lang="nl-NL" sz="1200" dirty="0" smtClean="0">
                <a:solidFill>
                  <a:srgbClr val="303181"/>
                </a:solidFill>
              </a:rPr>
              <a:t>weder samenstellende </a:t>
            </a:r>
            <a:r>
              <a:rPr lang="nl-NL" sz="1200" dirty="0">
                <a:solidFill>
                  <a:srgbClr val="303181"/>
                </a:solidFill>
              </a:rPr>
              <a:t>premies en, onverminderd de toepassing van artikel VII.143 en de daarin opgenomen beperkingen, de veranderlijkheid van de periodieke </a:t>
            </a:r>
            <a:r>
              <a:rPr lang="nl-NL" sz="1200" dirty="0" smtClean="0">
                <a:solidFill>
                  <a:srgbClr val="303181"/>
                </a:solidFill>
              </a:rPr>
              <a:t>rentevoet</a:t>
            </a:r>
          </a:p>
          <a:p>
            <a:pPr marL="1200150" lvl="2" indent="-285750" algn="just">
              <a:buFont typeface="Arial" panose="020B0604020202020204" pitchFamily="34" charset="0"/>
              <a:buChar char="•"/>
              <a:defRPr/>
            </a:pPr>
            <a:r>
              <a:rPr lang="nl-NL" sz="1200" dirty="0">
                <a:solidFill>
                  <a:srgbClr val="303181"/>
                </a:solidFill>
              </a:rPr>
              <a:t>de gehele of gedeeltelijke doorhaling van de inschrijving op de in hypotheek verleende onroerende goederen, de vervanging van een zekerheid door een andere, de vestiging van een bijkomende zekerheid, de hernieuwing van een zekerheid, de bevrijding van een consument van zijn kredietverbintenissen of de toevoeging van een nieuwe </a:t>
            </a:r>
            <a:r>
              <a:rPr lang="nl-NL" sz="1200" dirty="0" smtClean="0">
                <a:solidFill>
                  <a:srgbClr val="303181"/>
                </a:solidFill>
              </a:rPr>
              <a:t>consument</a:t>
            </a:r>
            <a:endParaRPr lang="fr-FR" sz="1200" dirty="0">
              <a:solidFill>
                <a:srgbClr val="303181"/>
              </a:solidFill>
            </a:endParaRPr>
          </a:p>
          <a:p>
            <a:pPr lvl="2" algn="just">
              <a:defRPr/>
            </a:pPr>
            <a:endParaRPr lang="fr-FR" sz="1200" dirty="0">
              <a:solidFill>
                <a:srgbClr val="303181"/>
              </a:solidFill>
            </a:endParaRPr>
          </a:p>
          <a:p>
            <a:pPr marL="1085850" lvl="2" indent="-171450" algn="just">
              <a:buFont typeface="Wingdings" panose="05000000000000000000" pitchFamily="2" charset="2"/>
              <a:buChar char="Ø"/>
              <a:defRPr/>
            </a:pPr>
            <a:r>
              <a:rPr lang="fr-FR" sz="1200" dirty="0" err="1" smtClean="0">
                <a:solidFill>
                  <a:srgbClr val="303181"/>
                </a:solidFill>
              </a:rPr>
              <a:t>Advies</a:t>
            </a:r>
            <a:r>
              <a:rPr lang="fr-FR" sz="1200" dirty="0" smtClean="0">
                <a:solidFill>
                  <a:srgbClr val="303181"/>
                </a:solidFill>
              </a:rPr>
              <a:t> FOD Economie :</a:t>
            </a:r>
          </a:p>
          <a:p>
            <a:pPr marL="1657350" lvl="3" indent="-285750" algn="just">
              <a:buFont typeface="Arial" panose="020B0604020202020204" pitchFamily="34" charset="0"/>
              <a:buChar char="•"/>
              <a:defRPr/>
            </a:pPr>
            <a:r>
              <a:rPr lang="fr-FR" sz="1200" dirty="0">
                <a:solidFill>
                  <a:srgbClr val="303181"/>
                </a:solidFill>
              </a:rPr>
              <a:t>« </a:t>
            </a:r>
            <a:r>
              <a:rPr lang="nl-NL" sz="1200" dirty="0">
                <a:solidFill>
                  <a:srgbClr val="303181"/>
                </a:solidFill>
              </a:rPr>
              <a:t>Indien het een werkelijke herfinanciering betreft, dit wil zeggen dat er een nieuwe kredietovereenkomst ondertekend wordt (omdat de wijzigingen verder gaan dan toegelaten door artikel VII.145 of de gehele of gedeeltelijke vervroegde terugbetaling bepaald door artikel VII.147/11), kan </a:t>
            </a:r>
            <a:r>
              <a:rPr lang="nl-NL" sz="1200" i="1" dirty="0">
                <a:solidFill>
                  <a:srgbClr val="303181"/>
                </a:solidFill>
              </a:rPr>
              <a:t>een wederbeleggingsvergoeding </a:t>
            </a:r>
            <a:r>
              <a:rPr lang="nl-NL" sz="1200" dirty="0">
                <a:solidFill>
                  <a:srgbClr val="303181"/>
                </a:solidFill>
              </a:rPr>
              <a:t>worden aangerekend voor de vervroegde terugbetaling van het vorige krediet. De kredietgever kan </a:t>
            </a:r>
            <a:r>
              <a:rPr lang="nl-NL" sz="1200" i="1" dirty="0">
                <a:solidFill>
                  <a:srgbClr val="303181"/>
                </a:solidFill>
              </a:rPr>
              <a:t>dossierkosten</a:t>
            </a:r>
            <a:r>
              <a:rPr lang="nl-NL" sz="1200" dirty="0">
                <a:solidFill>
                  <a:srgbClr val="303181"/>
                </a:solidFill>
              </a:rPr>
              <a:t> aanrekenen op basis van artikel 1, §1 (nieuw dossier = 100%). De beperking van artikel 1, §2, van het Koninklijk Besluit van 24 februari 2017 is immers enkel van toepassing op de aanpassingen bedoeld in artikel VII.145, zesde lid.</a:t>
            </a:r>
            <a:r>
              <a:rPr lang="fr-FR" sz="1200" dirty="0">
                <a:solidFill>
                  <a:srgbClr val="303181"/>
                </a:solidFill>
              </a:rPr>
              <a:t> »</a:t>
            </a:r>
          </a:p>
          <a:p>
            <a:pPr marL="1657350" lvl="3" indent="-285750" algn="just">
              <a:buFont typeface="Arial" panose="020B0604020202020204" pitchFamily="34" charset="0"/>
              <a:buChar char="•"/>
              <a:defRPr/>
            </a:pPr>
            <a:r>
              <a:rPr lang="fr-FR" sz="1200" dirty="0">
                <a:solidFill>
                  <a:srgbClr val="303181"/>
                </a:solidFill>
              </a:rPr>
              <a:t>« </a:t>
            </a:r>
            <a:r>
              <a:rPr lang="nl-NL" sz="1200" dirty="0">
                <a:solidFill>
                  <a:srgbClr val="303181"/>
                </a:solidFill>
              </a:rPr>
              <a:t>Hoewel artikel VII.145 de kredietgever een discretionaire bevoegdheid verleent om de wijziging die de consument van hem vraagt te aanvaarden of te weigeren, laat de raadgevingsplicht hem evenwel niet toe om een herfinanciering op te leggen door vervroegde terugbetaling van de bestaande kredietovereenkomst wanneer een eenvoudige aanpassing van de overeenkomst op grond van artikel VII.145 mogelijk zou zijn</a:t>
            </a:r>
            <a:r>
              <a:rPr lang="fr-FR" sz="1200" dirty="0">
                <a:solidFill>
                  <a:srgbClr val="303181"/>
                </a:solidFill>
              </a:rPr>
              <a:t>. »</a:t>
            </a:r>
          </a:p>
          <a:p>
            <a:r>
              <a:rPr lang="fr-FR" sz="1200" dirty="0">
                <a:solidFill>
                  <a:srgbClr val="303181"/>
                </a:solidFill>
              </a:rPr>
              <a:t> </a:t>
            </a:r>
          </a:p>
          <a:p>
            <a:pPr lvl="2" algn="just">
              <a:defRPr/>
            </a:pPr>
            <a:endParaRPr lang="fr-BE" sz="1200" dirty="0" smtClean="0">
              <a:solidFill>
                <a:srgbClr val="303181"/>
              </a:solidFill>
              <a:sym typeface="Wingdings" panose="05000000000000000000" pitchFamily="2" charset="2"/>
            </a:endParaRPr>
          </a:p>
        </p:txBody>
      </p:sp>
    </p:spTree>
    <p:extLst>
      <p:ext uri="{BB962C8B-B14F-4D97-AF65-F5344CB8AC3E}">
        <p14:creationId xmlns:p14="http://schemas.microsoft.com/office/powerpoint/2010/main" val="23359177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p:cNvPicPr>
            <a:picLocks noChangeAspect="1"/>
          </p:cNvPicPr>
          <p:nvPr/>
        </p:nvPicPr>
        <p:blipFill rotWithShape="1">
          <a:blip r:embed="rId2" cstate="print">
            <a:extLst>
              <a:ext uri="{28A0092B-C50C-407E-A947-70E740481C1C}">
                <a14:useLocalDpi xmlns:a14="http://schemas.microsoft.com/office/drawing/2010/main" val="0"/>
              </a:ext>
            </a:extLst>
          </a:blip>
          <a:srcRect t="49009" b="28032"/>
          <a:stretch/>
        </p:blipFill>
        <p:spPr>
          <a:xfrm>
            <a:off x="0" y="3349689"/>
            <a:ext cx="12192000" cy="1866123"/>
          </a:xfrm>
          <a:prstGeom prst="rect">
            <a:avLst/>
          </a:prstGeom>
        </p:spPr>
      </p:pic>
      <p:sp>
        <p:nvSpPr>
          <p:cNvPr id="7" name="Espace réservé du numéro de diapositive 6"/>
          <p:cNvSpPr>
            <a:spLocks noGrp="1"/>
          </p:cNvSpPr>
          <p:nvPr>
            <p:ph type="sldNum" sz="quarter" idx="4294967295"/>
          </p:nvPr>
        </p:nvSpPr>
        <p:spPr>
          <a:xfrm>
            <a:off x="10907486" y="6356350"/>
            <a:ext cx="2853612" cy="365125"/>
          </a:xfrm>
          <a:prstGeom prst="rect">
            <a:avLst/>
          </a:prstGeom>
        </p:spPr>
        <p:txBody>
          <a:bodyPr/>
          <a:lstStyle/>
          <a:p>
            <a:fld id="{18080B2C-3442-4A09-BECF-3F98DB91164B}" type="slidenum">
              <a:rPr lang="fr-FR" smtClean="0"/>
              <a:pPr/>
              <a:t>34</a:t>
            </a:fld>
            <a:r>
              <a:rPr lang="fr-FR" dirty="0" smtClean="0"/>
              <a:t> </a:t>
            </a:r>
            <a:endParaRPr lang="fr-FR" dirty="0"/>
          </a:p>
        </p:txBody>
      </p:sp>
      <p:sp>
        <p:nvSpPr>
          <p:cNvPr id="8" name="Rectangle 7"/>
          <p:cNvSpPr/>
          <p:nvPr/>
        </p:nvSpPr>
        <p:spPr>
          <a:xfrm>
            <a:off x="0" y="3349689"/>
            <a:ext cx="12192000" cy="1882193"/>
          </a:xfrm>
          <a:prstGeom prst="rect">
            <a:avLst/>
          </a:prstGeom>
          <a:solidFill>
            <a:srgbClr val="303181">
              <a:alpha val="55000"/>
            </a:srgbClr>
          </a:solidFill>
          <a:ln>
            <a:noFill/>
          </a:ln>
          <a:effectLst>
            <a:outerShdw blurRad="50800" dist="50800" dir="5400000" algn="ctr" rotWithShape="0">
              <a:schemeClr val="bg1"/>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2" name="ZoneTexte 11"/>
          <p:cNvSpPr txBox="1"/>
          <p:nvPr/>
        </p:nvSpPr>
        <p:spPr>
          <a:xfrm>
            <a:off x="3237470" y="1070484"/>
            <a:ext cx="5717060" cy="1938992"/>
          </a:xfrm>
          <a:prstGeom prst="rect">
            <a:avLst/>
          </a:prstGeom>
          <a:noFill/>
        </p:spPr>
        <p:txBody>
          <a:bodyPr wrap="square" rtlCol="0">
            <a:spAutoFit/>
          </a:bodyPr>
          <a:lstStyle/>
          <a:p>
            <a:pPr algn="ctr"/>
            <a:r>
              <a:rPr lang="fr-BE" sz="6000" dirty="0" err="1" smtClean="0">
                <a:solidFill>
                  <a:srgbClr val="10069F"/>
                </a:solidFill>
              </a:rPr>
              <a:t>Bedankt</a:t>
            </a:r>
            <a:r>
              <a:rPr lang="fr-BE" sz="6000" dirty="0" smtClean="0">
                <a:solidFill>
                  <a:srgbClr val="10069F"/>
                </a:solidFill>
              </a:rPr>
              <a:t> </a:t>
            </a:r>
            <a:r>
              <a:rPr lang="fr-BE" sz="6000" dirty="0" err="1" smtClean="0">
                <a:solidFill>
                  <a:srgbClr val="10069F"/>
                </a:solidFill>
              </a:rPr>
              <a:t>voor</a:t>
            </a:r>
            <a:r>
              <a:rPr lang="fr-BE" sz="6000" dirty="0" smtClean="0">
                <a:solidFill>
                  <a:srgbClr val="10069F"/>
                </a:solidFill>
              </a:rPr>
              <a:t> </a:t>
            </a:r>
            <a:r>
              <a:rPr lang="fr-BE" sz="6000" dirty="0" err="1" smtClean="0">
                <a:solidFill>
                  <a:srgbClr val="10069F"/>
                </a:solidFill>
              </a:rPr>
              <a:t>uw</a:t>
            </a:r>
            <a:r>
              <a:rPr lang="fr-BE" sz="6000" dirty="0" smtClean="0">
                <a:solidFill>
                  <a:srgbClr val="10069F"/>
                </a:solidFill>
              </a:rPr>
              <a:t> </a:t>
            </a:r>
            <a:r>
              <a:rPr lang="fr-BE" sz="6000" dirty="0" err="1" smtClean="0">
                <a:solidFill>
                  <a:srgbClr val="10069F"/>
                </a:solidFill>
              </a:rPr>
              <a:t>aandacht</a:t>
            </a:r>
            <a:r>
              <a:rPr lang="fr-BE" sz="6000" dirty="0" smtClean="0">
                <a:solidFill>
                  <a:srgbClr val="10069F"/>
                </a:solidFill>
              </a:rPr>
              <a:t>!</a:t>
            </a:r>
            <a:endParaRPr lang="fr-FR" sz="6000" dirty="0">
              <a:solidFill>
                <a:srgbClr val="10069F"/>
              </a:solidFill>
            </a:endParaRPr>
          </a:p>
        </p:txBody>
      </p:sp>
      <p:sp>
        <p:nvSpPr>
          <p:cNvPr id="13" name="ZoneTexte 12"/>
          <p:cNvSpPr txBox="1"/>
          <p:nvPr/>
        </p:nvSpPr>
        <p:spPr>
          <a:xfrm>
            <a:off x="304800" y="3650081"/>
            <a:ext cx="2932670" cy="1292662"/>
          </a:xfrm>
          <a:prstGeom prst="rect">
            <a:avLst/>
          </a:prstGeom>
          <a:noFill/>
          <a:ln>
            <a:noFill/>
          </a:ln>
        </p:spPr>
        <p:txBody>
          <a:bodyPr wrap="square" rtlCol="0">
            <a:spAutoFit/>
          </a:bodyPr>
          <a:lstStyle/>
          <a:p>
            <a:pPr algn="ctr"/>
            <a:r>
              <a:rPr lang="fr-BE" sz="2400" dirty="0" smtClean="0">
                <a:solidFill>
                  <a:schemeClr val="bg1"/>
                </a:solidFill>
              </a:rPr>
              <a:t>BRUSSELS</a:t>
            </a:r>
          </a:p>
          <a:p>
            <a:pPr algn="ctr"/>
            <a:r>
              <a:rPr lang="fr-BE" dirty="0" smtClean="0">
                <a:solidFill>
                  <a:schemeClr val="bg1"/>
                </a:solidFill>
              </a:rPr>
              <a:t>Chaussée de La </a:t>
            </a:r>
            <a:r>
              <a:rPr lang="fr-BE" dirty="0" err="1" smtClean="0">
                <a:solidFill>
                  <a:schemeClr val="bg1"/>
                </a:solidFill>
              </a:rPr>
              <a:t>Hulpe</a:t>
            </a:r>
            <a:r>
              <a:rPr lang="fr-BE" dirty="0" smtClean="0">
                <a:solidFill>
                  <a:schemeClr val="bg1"/>
                </a:solidFill>
              </a:rPr>
              <a:t>, 187</a:t>
            </a:r>
          </a:p>
          <a:p>
            <a:pPr algn="ctr"/>
            <a:r>
              <a:rPr lang="fr-BE" dirty="0" err="1" smtClean="0">
                <a:solidFill>
                  <a:schemeClr val="bg1"/>
                </a:solidFill>
              </a:rPr>
              <a:t>Terhulpsesteenweg</a:t>
            </a:r>
            <a:r>
              <a:rPr lang="fr-BE" dirty="0" smtClean="0">
                <a:solidFill>
                  <a:schemeClr val="bg1"/>
                </a:solidFill>
              </a:rPr>
              <a:t>, 187</a:t>
            </a:r>
          </a:p>
          <a:p>
            <a:pPr algn="ctr"/>
            <a:r>
              <a:rPr lang="fr-BE" dirty="0" smtClean="0">
                <a:solidFill>
                  <a:schemeClr val="bg1"/>
                </a:solidFill>
              </a:rPr>
              <a:t>1170 Brussels</a:t>
            </a:r>
            <a:endParaRPr lang="fr-FR" dirty="0">
              <a:solidFill>
                <a:schemeClr val="bg1"/>
              </a:solidFill>
            </a:endParaRPr>
          </a:p>
        </p:txBody>
      </p:sp>
      <p:sp>
        <p:nvSpPr>
          <p:cNvPr id="14" name="ZoneTexte 13"/>
          <p:cNvSpPr txBox="1"/>
          <p:nvPr/>
        </p:nvSpPr>
        <p:spPr>
          <a:xfrm>
            <a:off x="3237470" y="3676608"/>
            <a:ext cx="2932670" cy="1015663"/>
          </a:xfrm>
          <a:prstGeom prst="rect">
            <a:avLst/>
          </a:prstGeom>
          <a:noFill/>
        </p:spPr>
        <p:txBody>
          <a:bodyPr wrap="square" rtlCol="0">
            <a:spAutoFit/>
          </a:bodyPr>
          <a:lstStyle/>
          <a:p>
            <a:pPr algn="ctr"/>
            <a:r>
              <a:rPr lang="fr-BE" sz="2400" dirty="0" smtClean="0">
                <a:solidFill>
                  <a:schemeClr val="bg1"/>
                </a:solidFill>
              </a:rPr>
              <a:t>GENT</a:t>
            </a:r>
          </a:p>
          <a:p>
            <a:pPr algn="ctr"/>
            <a:r>
              <a:rPr lang="fr-BE" dirty="0" err="1" smtClean="0">
                <a:solidFill>
                  <a:schemeClr val="bg1"/>
                </a:solidFill>
              </a:rPr>
              <a:t>Congreslaan</a:t>
            </a:r>
            <a:r>
              <a:rPr lang="fr-BE" dirty="0" smtClean="0">
                <a:solidFill>
                  <a:schemeClr val="bg1"/>
                </a:solidFill>
              </a:rPr>
              <a:t>, 27</a:t>
            </a:r>
          </a:p>
          <a:p>
            <a:pPr algn="ctr"/>
            <a:r>
              <a:rPr lang="fr-BE" dirty="0" smtClean="0">
                <a:solidFill>
                  <a:schemeClr val="bg1"/>
                </a:solidFill>
              </a:rPr>
              <a:t>9000 Gent</a:t>
            </a:r>
            <a:endParaRPr lang="fr-FR" dirty="0">
              <a:solidFill>
                <a:schemeClr val="bg1"/>
              </a:solidFill>
            </a:endParaRPr>
          </a:p>
        </p:txBody>
      </p:sp>
      <p:sp>
        <p:nvSpPr>
          <p:cNvPr id="15" name="ZoneTexte 14"/>
          <p:cNvSpPr txBox="1"/>
          <p:nvPr/>
        </p:nvSpPr>
        <p:spPr>
          <a:xfrm>
            <a:off x="6248400" y="3678440"/>
            <a:ext cx="2932670" cy="1015663"/>
          </a:xfrm>
          <a:prstGeom prst="rect">
            <a:avLst/>
          </a:prstGeom>
          <a:noFill/>
        </p:spPr>
        <p:txBody>
          <a:bodyPr wrap="square" rtlCol="0">
            <a:spAutoFit/>
          </a:bodyPr>
          <a:lstStyle/>
          <a:p>
            <a:pPr algn="ctr"/>
            <a:r>
              <a:rPr lang="fr-BE" sz="2400" dirty="0" smtClean="0">
                <a:solidFill>
                  <a:schemeClr val="bg1"/>
                </a:solidFill>
              </a:rPr>
              <a:t>NIVELLES</a:t>
            </a:r>
          </a:p>
          <a:p>
            <a:pPr algn="ctr"/>
            <a:r>
              <a:rPr lang="fr-BE" dirty="0" smtClean="0">
                <a:solidFill>
                  <a:schemeClr val="bg1"/>
                </a:solidFill>
              </a:rPr>
              <a:t>Rue Henri Pauwels, 2</a:t>
            </a:r>
          </a:p>
          <a:p>
            <a:pPr algn="ctr"/>
            <a:r>
              <a:rPr lang="fr-BE" dirty="0" smtClean="0">
                <a:solidFill>
                  <a:schemeClr val="bg1"/>
                </a:solidFill>
              </a:rPr>
              <a:t>1400 Nivelles</a:t>
            </a:r>
            <a:endParaRPr lang="fr-FR" dirty="0">
              <a:solidFill>
                <a:schemeClr val="bg1"/>
              </a:solidFill>
            </a:endParaRPr>
          </a:p>
        </p:txBody>
      </p:sp>
      <p:sp>
        <p:nvSpPr>
          <p:cNvPr id="16" name="ZoneTexte 15"/>
          <p:cNvSpPr txBox="1"/>
          <p:nvPr/>
        </p:nvSpPr>
        <p:spPr>
          <a:xfrm>
            <a:off x="9220200" y="3676608"/>
            <a:ext cx="2932670" cy="1015663"/>
          </a:xfrm>
          <a:prstGeom prst="rect">
            <a:avLst/>
          </a:prstGeom>
          <a:noFill/>
        </p:spPr>
        <p:txBody>
          <a:bodyPr wrap="square" rtlCol="0">
            <a:spAutoFit/>
          </a:bodyPr>
          <a:lstStyle/>
          <a:p>
            <a:pPr algn="ctr"/>
            <a:r>
              <a:rPr lang="fr-BE" sz="2400" dirty="0" smtClean="0">
                <a:solidFill>
                  <a:schemeClr val="bg1"/>
                </a:solidFill>
              </a:rPr>
              <a:t>Mons</a:t>
            </a:r>
          </a:p>
          <a:p>
            <a:pPr algn="ctr"/>
            <a:r>
              <a:rPr lang="fr-BE" dirty="0" smtClean="0">
                <a:solidFill>
                  <a:schemeClr val="bg1"/>
                </a:solidFill>
              </a:rPr>
              <a:t>Rue de la Réunion, 8</a:t>
            </a:r>
          </a:p>
          <a:p>
            <a:pPr algn="ctr"/>
            <a:r>
              <a:rPr lang="fr-BE" dirty="0" smtClean="0">
                <a:solidFill>
                  <a:schemeClr val="bg1"/>
                </a:solidFill>
              </a:rPr>
              <a:t>7000 Mons</a:t>
            </a:r>
            <a:endParaRPr lang="fr-FR" dirty="0">
              <a:solidFill>
                <a:schemeClr val="bg1"/>
              </a:solidFill>
            </a:endParaRPr>
          </a:p>
        </p:txBody>
      </p:sp>
      <p:sp>
        <p:nvSpPr>
          <p:cNvPr id="18" name="Espace réservé de la date 3"/>
          <p:cNvSpPr>
            <a:spLocks noGrp="1"/>
          </p:cNvSpPr>
          <p:nvPr>
            <p:ph type="dt" sz="half" idx="4294967295"/>
          </p:nvPr>
        </p:nvSpPr>
        <p:spPr>
          <a:xfrm>
            <a:off x="838200" y="6356350"/>
            <a:ext cx="2743200" cy="365125"/>
          </a:xfrm>
          <a:prstGeom prst="rect">
            <a:avLst/>
          </a:prstGeom>
        </p:spPr>
        <p:txBody>
          <a:bodyPr/>
          <a:lstStyle/>
          <a:p>
            <a:fld id="{26EAA9A4-C85D-4976-94F0-A646D8C2F919}" type="datetime1">
              <a:rPr lang="fr-FR" smtClean="0">
                <a:solidFill>
                  <a:schemeClr val="bg1"/>
                </a:solidFill>
              </a:rPr>
              <a:t>05/02/2020</a:t>
            </a:fld>
            <a:endParaRPr lang="fr-FR" dirty="0">
              <a:solidFill>
                <a:schemeClr val="bg1"/>
              </a:solidFill>
            </a:endParaRPr>
          </a:p>
        </p:txBody>
      </p:sp>
      <p:sp>
        <p:nvSpPr>
          <p:cNvPr id="20" name="Espace réservé du pied de page 4"/>
          <p:cNvSpPr>
            <a:spLocks noGrp="1"/>
          </p:cNvSpPr>
          <p:nvPr>
            <p:ph type="ftr" sz="quarter" idx="4294967295"/>
          </p:nvPr>
        </p:nvSpPr>
        <p:spPr>
          <a:xfrm>
            <a:off x="4038600" y="6356350"/>
            <a:ext cx="4114800" cy="365125"/>
          </a:xfrm>
          <a:prstGeom prst="rect">
            <a:avLst/>
          </a:prstGeom>
        </p:spPr>
        <p:txBody>
          <a:bodyPr/>
          <a:lstStyle/>
          <a:p>
            <a:r>
              <a:rPr lang="fr-FR" dirty="0" smtClean="0">
                <a:solidFill>
                  <a:schemeClr val="bg1"/>
                </a:solidFill>
              </a:rPr>
              <a:t>www.janson.be</a:t>
            </a:r>
            <a:endParaRPr lang="fr-FR" dirty="0">
              <a:solidFill>
                <a:schemeClr val="bg1"/>
              </a:solidFill>
            </a:endParaRPr>
          </a:p>
        </p:txBody>
      </p:sp>
      <p:sp>
        <p:nvSpPr>
          <p:cNvPr id="21" name="Espace réservé du numéro de diapositive 5"/>
          <p:cNvSpPr txBox="1">
            <a:spLocks/>
          </p:cNvSpPr>
          <p:nvPr/>
        </p:nvSpPr>
        <p:spPr>
          <a:xfrm>
            <a:off x="8610600" y="6356350"/>
            <a:ext cx="2651449" cy="365125"/>
          </a:xfrm>
          <a:prstGeom prst="rect">
            <a:avLst/>
          </a:prstGeom>
        </p:spPr>
        <p:txBody>
          <a:bodyPr/>
          <a:lstStyle>
            <a:defPPr>
              <a:defRPr lang="fr-FR"/>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19" name="ZoneTexte 18"/>
          <p:cNvSpPr txBox="1"/>
          <p:nvPr/>
        </p:nvSpPr>
        <p:spPr>
          <a:xfrm>
            <a:off x="95251" y="5454880"/>
            <a:ext cx="11953874" cy="1477328"/>
          </a:xfrm>
          <a:prstGeom prst="rect">
            <a:avLst/>
          </a:prstGeom>
          <a:noFill/>
        </p:spPr>
        <p:txBody>
          <a:bodyPr wrap="square" rtlCol="0">
            <a:spAutoFit/>
          </a:bodyPr>
          <a:lstStyle/>
          <a:p>
            <a:pPr algn="ctr"/>
            <a:r>
              <a:rPr lang="fr-BE" dirty="0" smtClean="0">
                <a:solidFill>
                  <a:srgbClr val="303181"/>
                </a:solidFill>
              </a:rPr>
              <a:t>Dominique Blommaert</a:t>
            </a:r>
            <a:endParaRPr lang="fr-BE" dirty="0">
              <a:solidFill>
                <a:srgbClr val="303181"/>
              </a:solidFill>
            </a:endParaRPr>
          </a:p>
          <a:p>
            <a:pPr algn="ctr"/>
            <a:r>
              <a:rPr lang="fr-BE" dirty="0" err="1">
                <a:solidFill>
                  <a:srgbClr val="303181"/>
                </a:solidFill>
              </a:rPr>
              <a:t>Advocaat</a:t>
            </a:r>
            <a:r>
              <a:rPr lang="fr-BE" dirty="0">
                <a:solidFill>
                  <a:srgbClr val="303181"/>
                </a:solidFill>
              </a:rPr>
              <a:t> </a:t>
            </a:r>
            <a:r>
              <a:rPr lang="fr-BE" dirty="0" err="1">
                <a:solidFill>
                  <a:srgbClr val="303181"/>
                </a:solidFill>
              </a:rPr>
              <a:t>Vennoot</a:t>
            </a:r>
            <a:r>
              <a:rPr lang="fr-BE" dirty="0">
                <a:solidFill>
                  <a:srgbClr val="303181"/>
                </a:solidFill>
              </a:rPr>
              <a:t> </a:t>
            </a:r>
            <a:endParaRPr lang="fr-BE" dirty="0" smtClean="0">
              <a:solidFill>
                <a:srgbClr val="303181"/>
              </a:solidFill>
            </a:endParaRPr>
          </a:p>
          <a:p>
            <a:pPr algn="ctr"/>
            <a:r>
              <a:rPr lang="nl-NL" dirty="0">
                <a:solidFill>
                  <a:srgbClr val="303181"/>
                </a:solidFill>
              </a:rPr>
              <a:t>Wetenschappelijk medewerker </a:t>
            </a:r>
            <a:r>
              <a:rPr lang="nl-NL" dirty="0" err="1">
                <a:solidFill>
                  <a:srgbClr val="303181"/>
                </a:solidFill>
              </a:rPr>
              <a:t>Inst</a:t>
            </a:r>
            <a:r>
              <a:rPr lang="nl-NL" dirty="0">
                <a:solidFill>
                  <a:srgbClr val="303181"/>
                </a:solidFill>
              </a:rPr>
              <a:t>. Financieel </a:t>
            </a:r>
            <a:r>
              <a:rPr lang="nl-NL" dirty="0" err="1">
                <a:solidFill>
                  <a:srgbClr val="303181"/>
                </a:solidFill>
              </a:rPr>
              <a:t>recht.U.Gent</a:t>
            </a:r>
            <a:endParaRPr lang="fr-BE" dirty="0">
              <a:solidFill>
                <a:srgbClr val="303181"/>
              </a:solidFill>
            </a:endParaRPr>
          </a:p>
          <a:p>
            <a:pPr algn="ctr"/>
            <a:r>
              <a:rPr lang="fr-BE" altLang="fr-FR" dirty="0">
                <a:solidFill>
                  <a:srgbClr val="303181"/>
                </a:solidFill>
              </a:rPr>
              <a:t>Tel : </a:t>
            </a:r>
            <a:r>
              <a:rPr lang="en-US" altLang="zh-CN" dirty="0">
                <a:solidFill>
                  <a:srgbClr val="303181"/>
                </a:solidFill>
              </a:rPr>
              <a:t>+32 2 675 30 30 / </a:t>
            </a:r>
            <a:r>
              <a:rPr lang="en-US" altLang="zh-CN" dirty="0" smtClean="0">
                <a:solidFill>
                  <a:srgbClr val="303181"/>
                </a:solidFill>
              </a:rPr>
              <a:t>e-mail </a:t>
            </a:r>
            <a:r>
              <a:rPr lang="en-US" altLang="zh-CN" dirty="0">
                <a:solidFill>
                  <a:srgbClr val="303181"/>
                </a:solidFill>
              </a:rPr>
              <a:t>: </a:t>
            </a:r>
            <a:r>
              <a:rPr lang="en-US" altLang="zh-CN" dirty="0" smtClean="0">
                <a:solidFill>
                  <a:srgbClr val="303181"/>
                </a:solidFill>
              </a:rPr>
              <a:t>d.blommaert@janson.be</a:t>
            </a:r>
            <a:endParaRPr lang="en-US" altLang="fr-FR" dirty="0">
              <a:solidFill>
                <a:srgbClr val="303181"/>
              </a:solidFill>
            </a:endParaRPr>
          </a:p>
          <a:p>
            <a:endParaRPr lang="fr-BE" dirty="0" smtClean="0"/>
          </a:p>
        </p:txBody>
      </p:sp>
    </p:spTree>
    <p:extLst>
      <p:ext uri="{BB962C8B-B14F-4D97-AF65-F5344CB8AC3E}">
        <p14:creationId xmlns:p14="http://schemas.microsoft.com/office/powerpoint/2010/main" val="3427123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8610600" y="6356350"/>
            <a:ext cx="2651449" cy="365125"/>
          </a:xfrm>
          <a:prstGeom prst="rect">
            <a:avLst/>
          </a:prstGeom>
        </p:spPr>
        <p:txBody>
          <a:bodyPr/>
          <a:lstStyle/>
          <a:p>
            <a:pPr algn="r"/>
            <a:fld id="{18080B2C-3442-4A09-BECF-3F98DB91164B}" type="slidenum">
              <a:rPr lang="fr-FR" smtClean="0"/>
              <a:pPr algn="r"/>
              <a:t>4</a:t>
            </a:fld>
            <a:endParaRPr lang="fr-FR" dirty="0"/>
          </a:p>
        </p:txBody>
      </p:sp>
      <p:sp>
        <p:nvSpPr>
          <p:cNvPr id="11" name="ZoneTexte 10"/>
          <p:cNvSpPr txBox="1"/>
          <p:nvPr/>
        </p:nvSpPr>
        <p:spPr>
          <a:xfrm>
            <a:off x="1047750" y="998375"/>
            <a:ext cx="10306050" cy="4832092"/>
          </a:xfrm>
          <a:prstGeom prst="rect">
            <a:avLst/>
          </a:prstGeom>
          <a:noFill/>
        </p:spPr>
        <p:txBody>
          <a:bodyPr wrap="square" rtlCol="0">
            <a:spAutoFit/>
          </a:bodyPr>
          <a:lstStyle/>
          <a:p>
            <a:pPr algn="just"/>
            <a:r>
              <a:rPr lang="fr-FR" sz="2400" dirty="0" err="1" smtClean="0">
                <a:solidFill>
                  <a:srgbClr val="C25D1B"/>
                </a:solidFill>
              </a:rPr>
              <a:t>Kredietgever</a:t>
            </a:r>
            <a:r>
              <a:rPr lang="fr-FR" sz="2400" dirty="0" smtClean="0">
                <a:solidFill>
                  <a:srgbClr val="C25D1B"/>
                </a:solidFill>
              </a:rPr>
              <a:t> </a:t>
            </a:r>
            <a:r>
              <a:rPr lang="fr-BE" altLang="fr-FR" sz="2400" dirty="0">
                <a:solidFill>
                  <a:srgbClr val="C25D1B"/>
                </a:solidFill>
              </a:rPr>
              <a:t>(art</a:t>
            </a:r>
            <a:r>
              <a:rPr lang="fr-BE" altLang="fr-FR" sz="2400" dirty="0" smtClean="0">
                <a:solidFill>
                  <a:srgbClr val="C25D1B"/>
                </a:solidFill>
              </a:rPr>
              <a:t>. I.9, 34° WER)</a:t>
            </a:r>
            <a:r>
              <a:rPr lang="fr-BE" altLang="fr-FR" dirty="0">
                <a:solidFill>
                  <a:srgbClr val="4C565A"/>
                </a:solidFill>
              </a:rPr>
              <a:t>	</a:t>
            </a:r>
            <a:endParaRPr lang="fr-BE" altLang="fr-FR" dirty="0" smtClean="0">
              <a:solidFill>
                <a:srgbClr val="4C565A"/>
              </a:solidFill>
            </a:endParaRPr>
          </a:p>
          <a:p>
            <a:r>
              <a:rPr lang="fr-BE" altLang="fr-FR" dirty="0">
                <a:solidFill>
                  <a:srgbClr val="303181"/>
                </a:solidFill>
                <a:sym typeface="Wingdings" panose="05000000000000000000" pitchFamily="2" charset="2"/>
              </a:rPr>
              <a:t>« </a:t>
            </a:r>
            <a:r>
              <a:rPr lang="nl-NL" dirty="0" smtClean="0">
                <a:solidFill>
                  <a:srgbClr val="303181"/>
                </a:solidFill>
              </a:rPr>
              <a:t>Elke </a:t>
            </a:r>
            <a:r>
              <a:rPr lang="nl-NL" dirty="0">
                <a:solidFill>
                  <a:srgbClr val="303181"/>
                </a:solidFill>
              </a:rPr>
              <a:t>natuurlijke persoon of elke rechtspersoon die, in het raam van zijn handels- of beroepsactiviteiten, een krediet toestaat, met uitzondering van de persoon die een kredietovereenkomst aanbiedt of sluit wanneer deze overeenkomst het voorwerp uitmaakt van een onmiddellijke overdracht of indeplaatsstelling ten gunste van een </a:t>
            </a:r>
            <a:r>
              <a:rPr lang="nl-NL" dirty="0" err="1">
                <a:solidFill>
                  <a:srgbClr val="303181"/>
                </a:solidFill>
              </a:rPr>
              <a:t>vergunninghoudende</a:t>
            </a:r>
            <a:r>
              <a:rPr lang="nl-NL" dirty="0">
                <a:solidFill>
                  <a:srgbClr val="303181"/>
                </a:solidFill>
              </a:rPr>
              <a:t> of geregistreerde kredietgever aangewezen in de </a:t>
            </a:r>
            <a:r>
              <a:rPr lang="nl-NL" dirty="0" smtClean="0">
                <a:solidFill>
                  <a:srgbClr val="303181"/>
                </a:solidFill>
              </a:rPr>
              <a:t>overeenkomst </a:t>
            </a:r>
            <a:r>
              <a:rPr lang="fr-BE" altLang="fr-FR" dirty="0" smtClean="0">
                <a:solidFill>
                  <a:srgbClr val="303181"/>
                </a:solidFill>
              </a:rPr>
              <a:t>»</a:t>
            </a:r>
            <a:endParaRPr lang="nl-NL" dirty="0" smtClean="0">
              <a:solidFill>
                <a:srgbClr val="303181"/>
              </a:solidFill>
            </a:endParaRPr>
          </a:p>
          <a:p>
            <a:pPr algn="just"/>
            <a:endParaRPr lang="fr-BE" altLang="fr-FR" dirty="0">
              <a:solidFill>
                <a:srgbClr val="303181"/>
              </a:solidFill>
            </a:endParaRPr>
          </a:p>
          <a:p>
            <a:pPr marL="0" lvl="1" algn="just">
              <a:defRPr/>
            </a:pPr>
            <a:r>
              <a:rPr lang="fr-FR" sz="2400" dirty="0" err="1">
                <a:solidFill>
                  <a:srgbClr val="C25D1B"/>
                </a:solidFill>
              </a:rPr>
              <a:t>Kredietbemiddelaar</a:t>
            </a:r>
            <a:r>
              <a:rPr lang="fr-FR" sz="2400" b="1" dirty="0" smtClean="0"/>
              <a:t> </a:t>
            </a:r>
            <a:r>
              <a:rPr lang="fr-BE" altLang="fr-FR" sz="2400" dirty="0" smtClean="0">
                <a:solidFill>
                  <a:srgbClr val="C25D1B"/>
                </a:solidFill>
              </a:rPr>
              <a:t>(art</a:t>
            </a:r>
            <a:r>
              <a:rPr lang="fr-BE" altLang="fr-FR" sz="2400" dirty="0">
                <a:solidFill>
                  <a:srgbClr val="C25D1B"/>
                </a:solidFill>
              </a:rPr>
              <a:t>. I.9, 35° </a:t>
            </a:r>
            <a:r>
              <a:rPr lang="fr-BE" altLang="fr-FR" sz="2400" dirty="0" smtClean="0">
                <a:solidFill>
                  <a:srgbClr val="C25D1B"/>
                </a:solidFill>
              </a:rPr>
              <a:t>WER) </a:t>
            </a:r>
            <a:r>
              <a:rPr lang="fr-BE" altLang="fr-FR" dirty="0">
                <a:solidFill>
                  <a:srgbClr val="4C565A"/>
                </a:solidFill>
              </a:rPr>
              <a:t>	</a:t>
            </a:r>
          </a:p>
          <a:p>
            <a:pPr indent="-374650"/>
            <a:r>
              <a:rPr lang="fr-BE" altLang="fr-FR" dirty="0">
                <a:solidFill>
                  <a:srgbClr val="303181"/>
                </a:solidFill>
                <a:sym typeface="Wingdings" panose="05000000000000000000" pitchFamily="2" charset="2"/>
              </a:rPr>
              <a:t>« </a:t>
            </a:r>
            <a:r>
              <a:rPr lang="nl-NL" dirty="0" smtClean="0">
                <a:solidFill>
                  <a:srgbClr val="303181"/>
                </a:solidFill>
              </a:rPr>
              <a:t>Een </a:t>
            </a:r>
            <a:r>
              <a:rPr lang="nl-NL" dirty="0">
                <a:solidFill>
                  <a:srgbClr val="303181"/>
                </a:solidFill>
              </a:rPr>
              <a:t>rechtspersoon of een natuurlijke persoon die werkzaam is als zelfstandige in de zin van de sociale wetgeving, die niet optreedt als kredietgever en die kredietbemiddelingsactiviteiten uitoefent in het kader van zijn handels- of beroepsactiviteiten, tegen een vergoeding in de vorm van geld of enig ander overeengekomen economisch voordeel.</a:t>
            </a:r>
            <a:br>
              <a:rPr lang="nl-NL" dirty="0">
                <a:solidFill>
                  <a:srgbClr val="303181"/>
                </a:solidFill>
              </a:rPr>
            </a:br>
            <a:r>
              <a:rPr lang="nl-NL" dirty="0">
                <a:solidFill>
                  <a:srgbClr val="303181"/>
                </a:solidFill>
              </a:rPr>
              <a:t>   Wordt hiermee gelijkgesteld de persoon die kredietovereenkomsten aanbiedt of toestaat wanneer deze overeenkomsten het voorwerp uitmaken van een onmiddellijke overdracht of indeplaatsstelling ten gunste van een andere </a:t>
            </a:r>
            <a:r>
              <a:rPr lang="nl-NL" dirty="0" err="1">
                <a:solidFill>
                  <a:srgbClr val="303181"/>
                </a:solidFill>
              </a:rPr>
              <a:t>vergunninghoudende</a:t>
            </a:r>
            <a:r>
              <a:rPr lang="nl-NL" dirty="0">
                <a:solidFill>
                  <a:srgbClr val="303181"/>
                </a:solidFill>
              </a:rPr>
              <a:t> of geregistreerde kredietgever aangewezen in de </a:t>
            </a:r>
            <a:r>
              <a:rPr lang="nl-NL" dirty="0" smtClean="0">
                <a:solidFill>
                  <a:srgbClr val="303181"/>
                </a:solidFill>
              </a:rPr>
              <a:t>overeenkomst </a:t>
            </a:r>
            <a:r>
              <a:rPr lang="fr-BE" altLang="fr-FR" dirty="0" smtClean="0">
                <a:solidFill>
                  <a:srgbClr val="303181"/>
                </a:solidFill>
              </a:rPr>
              <a:t>»</a:t>
            </a:r>
            <a:endParaRPr lang="nl-NL" dirty="0">
              <a:solidFill>
                <a:srgbClr val="303181"/>
              </a:solidFill>
            </a:endParaRPr>
          </a:p>
          <a:p>
            <a:pPr algn="just"/>
            <a:endParaRPr lang="fr-BE" altLang="fr-FR" sz="800" dirty="0">
              <a:solidFill>
                <a:srgbClr val="303181"/>
              </a:solidFill>
            </a:endParaRPr>
          </a:p>
          <a:p>
            <a:pPr algn="just"/>
            <a:r>
              <a:rPr lang="fr-BE" altLang="fr-FR" dirty="0">
                <a:solidFill>
                  <a:srgbClr val="303181"/>
                </a:solidFill>
                <a:sym typeface="Wingdings" panose="05000000000000000000" pitchFamily="2" charset="2"/>
              </a:rPr>
              <a:t> </a:t>
            </a:r>
            <a:r>
              <a:rPr lang="fr-BE" altLang="fr-FR" dirty="0">
                <a:solidFill>
                  <a:srgbClr val="303181"/>
                </a:solidFill>
              </a:rPr>
              <a:t>4 </a:t>
            </a:r>
            <a:r>
              <a:rPr lang="fr-BE" altLang="fr-FR" dirty="0" err="1" smtClean="0">
                <a:solidFill>
                  <a:srgbClr val="303181"/>
                </a:solidFill>
              </a:rPr>
              <a:t>soorten</a:t>
            </a:r>
            <a:r>
              <a:rPr lang="fr-BE" altLang="fr-FR" dirty="0" smtClean="0">
                <a:solidFill>
                  <a:srgbClr val="303181"/>
                </a:solidFill>
              </a:rPr>
              <a:t> </a:t>
            </a:r>
            <a:r>
              <a:rPr lang="fr-BE" altLang="fr-FR" dirty="0" err="1" smtClean="0">
                <a:solidFill>
                  <a:srgbClr val="303181"/>
                </a:solidFill>
              </a:rPr>
              <a:t>kredietbemiddelaar</a:t>
            </a:r>
            <a:r>
              <a:rPr lang="fr-BE" altLang="fr-FR" dirty="0" smtClean="0">
                <a:solidFill>
                  <a:srgbClr val="303181"/>
                </a:solidFill>
              </a:rPr>
              <a:t> : </a:t>
            </a:r>
            <a:r>
              <a:rPr lang="fr-BE" altLang="fr-FR" dirty="0" err="1" smtClean="0">
                <a:solidFill>
                  <a:srgbClr val="303181"/>
                </a:solidFill>
              </a:rPr>
              <a:t>kredietmakelaar</a:t>
            </a:r>
            <a:r>
              <a:rPr lang="fr-BE" altLang="fr-FR" dirty="0" smtClean="0">
                <a:solidFill>
                  <a:srgbClr val="303181"/>
                </a:solidFill>
              </a:rPr>
              <a:t>, </a:t>
            </a:r>
            <a:r>
              <a:rPr lang="fr-BE" altLang="fr-FR" dirty="0" err="1" smtClean="0">
                <a:solidFill>
                  <a:srgbClr val="303181"/>
                </a:solidFill>
              </a:rPr>
              <a:t>verbonden</a:t>
            </a:r>
            <a:r>
              <a:rPr lang="fr-BE" altLang="fr-FR" dirty="0" smtClean="0">
                <a:solidFill>
                  <a:srgbClr val="303181"/>
                </a:solidFill>
              </a:rPr>
              <a:t> agent, </a:t>
            </a:r>
            <a:r>
              <a:rPr lang="fr-BE" altLang="fr-FR" dirty="0" err="1" smtClean="0">
                <a:solidFill>
                  <a:srgbClr val="303181"/>
                </a:solidFill>
              </a:rPr>
              <a:t>subagent</a:t>
            </a:r>
            <a:r>
              <a:rPr lang="fr-BE" altLang="fr-FR" dirty="0" smtClean="0">
                <a:solidFill>
                  <a:srgbClr val="303181"/>
                </a:solidFill>
              </a:rPr>
              <a:t> en</a:t>
            </a:r>
            <a:r>
              <a:rPr lang="fr-FR" sz="1600" b="1" dirty="0"/>
              <a:t> </a:t>
            </a:r>
            <a:r>
              <a:rPr lang="fr-FR" dirty="0" err="1">
                <a:solidFill>
                  <a:srgbClr val="303181"/>
                </a:solidFill>
              </a:rPr>
              <a:t>agenten</a:t>
            </a:r>
            <a:r>
              <a:rPr lang="fr-FR" dirty="0">
                <a:solidFill>
                  <a:srgbClr val="303181"/>
                </a:solidFill>
              </a:rPr>
              <a:t> in </a:t>
            </a:r>
            <a:r>
              <a:rPr lang="fr-FR" dirty="0" err="1">
                <a:solidFill>
                  <a:srgbClr val="303181"/>
                </a:solidFill>
              </a:rPr>
              <a:t>een</a:t>
            </a:r>
            <a:r>
              <a:rPr lang="fr-FR" dirty="0">
                <a:solidFill>
                  <a:srgbClr val="303181"/>
                </a:solidFill>
              </a:rPr>
              <a:t> </a:t>
            </a:r>
            <a:r>
              <a:rPr lang="fr-FR" dirty="0" err="1">
                <a:solidFill>
                  <a:srgbClr val="303181"/>
                </a:solidFill>
              </a:rPr>
              <a:t>nevenfunctie</a:t>
            </a:r>
            <a:r>
              <a:rPr lang="fr-FR" dirty="0">
                <a:solidFill>
                  <a:srgbClr val="303181"/>
                </a:solidFill>
              </a:rPr>
              <a:t> </a:t>
            </a:r>
            <a:endParaRPr lang="fr-BE" altLang="fr-FR" dirty="0">
              <a:solidFill>
                <a:srgbClr val="303181"/>
              </a:solidFill>
            </a:endParaRPr>
          </a:p>
        </p:txBody>
      </p:sp>
    </p:spTree>
    <p:extLst>
      <p:ext uri="{BB962C8B-B14F-4D97-AF65-F5344CB8AC3E}">
        <p14:creationId xmlns:p14="http://schemas.microsoft.com/office/powerpoint/2010/main" val="2799094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8610600" y="6356350"/>
            <a:ext cx="2651449" cy="365125"/>
          </a:xfrm>
          <a:prstGeom prst="rect">
            <a:avLst/>
          </a:prstGeom>
        </p:spPr>
        <p:txBody>
          <a:bodyPr/>
          <a:lstStyle/>
          <a:p>
            <a:pPr algn="r"/>
            <a:fld id="{18080B2C-3442-4A09-BECF-3F98DB91164B}" type="slidenum">
              <a:rPr lang="fr-FR" smtClean="0"/>
              <a:pPr algn="r"/>
              <a:t>5</a:t>
            </a:fld>
            <a:endParaRPr lang="fr-FR" dirty="0"/>
          </a:p>
        </p:txBody>
      </p:sp>
      <p:sp>
        <p:nvSpPr>
          <p:cNvPr id="11" name="ZoneTexte 10"/>
          <p:cNvSpPr txBox="1"/>
          <p:nvPr/>
        </p:nvSpPr>
        <p:spPr>
          <a:xfrm>
            <a:off x="1076325" y="1073020"/>
            <a:ext cx="10277475" cy="4616648"/>
          </a:xfrm>
          <a:prstGeom prst="rect">
            <a:avLst/>
          </a:prstGeom>
          <a:noFill/>
        </p:spPr>
        <p:txBody>
          <a:bodyPr wrap="square" rtlCol="0">
            <a:spAutoFit/>
          </a:bodyPr>
          <a:lstStyle/>
          <a:p>
            <a:pPr indent="-374650" algn="just">
              <a:defRPr/>
            </a:pPr>
            <a:r>
              <a:rPr lang="nl-NL" sz="2400" dirty="0" smtClean="0">
                <a:solidFill>
                  <a:srgbClr val="C25D1B"/>
                </a:solidFill>
              </a:rPr>
              <a:t>Nieuwe </a:t>
            </a:r>
            <a:r>
              <a:rPr lang="nl-NL" sz="2400" dirty="0">
                <a:solidFill>
                  <a:srgbClr val="C25D1B"/>
                </a:solidFill>
              </a:rPr>
              <a:t>ontwikkelingen </a:t>
            </a:r>
            <a:endParaRPr lang="fr-FR" altLang="fr-FR" sz="2400" dirty="0">
              <a:solidFill>
                <a:srgbClr val="C25D1B"/>
              </a:solidFill>
            </a:endParaRPr>
          </a:p>
          <a:p>
            <a:pPr indent="-374650" algn="just">
              <a:defRPr/>
            </a:pPr>
            <a:endParaRPr lang="fr-FR" altLang="fr-FR" dirty="0">
              <a:solidFill>
                <a:srgbClr val="303181"/>
              </a:solidFill>
            </a:endParaRPr>
          </a:p>
          <a:p>
            <a:pPr indent="-374650" algn="just">
              <a:buFont typeface="Wingdings" panose="05000000000000000000" pitchFamily="2" charset="2"/>
              <a:buChar char="Ø"/>
              <a:defRPr/>
            </a:pPr>
            <a:r>
              <a:rPr lang="fr-FR" altLang="fr-FR" dirty="0" err="1" smtClean="0">
                <a:solidFill>
                  <a:srgbClr val="303181"/>
                </a:solidFill>
              </a:rPr>
              <a:t>Rechtspraak</a:t>
            </a:r>
            <a:r>
              <a:rPr lang="fr-FR" altLang="fr-FR" dirty="0">
                <a:solidFill>
                  <a:srgbClr val="303181"/>
                </a:solidFill>
              </a:rPr>
              <a:t> </a:t>
            </a:r>
            <a:r>
              <a:rPr lang="fr-FR" altLang="fr-FR" dirty="0" smtClean="0">
                <a:solidFill>
                  <a:srgbClr val="303181"/>
                </a:solidFill>
              </a:rPr>
              <a:t>: </a:t>
            </a:r>
            <a:r>
              <a:rPr lang="fr-FR" altLang="fr-FR" dirty="0" err="1" smtClean="0">
                <a:solidFill>
                  <a:srgbClr val="303181"/>
                </a:solidFill>
              </a:rPr>
              <a:t>geen</a:t>
            </a:r>
            <a:r>
              <a:rPr lang="fr-FR" altLang="fr-FR" dirty="0" smtClean="0">
                <a:solidFill>
                  <a:srgbClr val="303181"/>
                </a:solidFill>
              </a:rPr>
              <a:t> </a:t>
            </a:r>
            <a:r>
              <a:rPr lang="fr-FR" altLang="fr-FR" dirty="0" err="1">
                <a:solidFill>
                  <a:srgbClr val="303181"/>
                </a:solidFill>
              </a:rPr>
              <a:t>nieuwe</a:t>
            </a:r>
            <a:r>
              <a:rPr lang="fr-FR" altLang="fr-FR" dirty="0">
                <a:solidFill>
                  <a:srgbClr val="303181"/>
                </a:solidFill>
              </a:rPr>
              <a:t> </a:t>
            </a:r>
            <a:r>
              <a:rPr lang="fr-FR" altLang="fr-FR" dirty="0" err="1" smtClean="0">
                <a:solidFill>
                  <a:srgbClr val="303181"/>
                </a:solidFill>
              </a:rPr>
              <a:t>ontwikkelingen</a:t>
            </a:r>
            <a:r>
              <a:rPr lang="fr-FR" altLang="fr-FR" dirty="0" smtClean="0">
                <a:solidFill>
                  <a:srgbClr val="303181"/>
                </a:solidFill>
              </a:rPr>
              <a:t> – </a:t>
            </a:r>
            <a:r>
              <a:rPr lang="fr-FR" altLang="fr-FR" dirty="0" err="1" smtClean="0">
                <a:solidFill>
                  <a:srgbClr val="303181"/>
                </a:solidFill>
              </a:rPr>
              <a:t>plicht</a:t>
            </a:r>
            <a:r>
              <a:rPr lang="fr-FR" altLang="fr-FR" dirty="0" smtClean="0">
                <a:solidFill>
                  <a:srgbClr val="303181"/>
                </a:solidFill>
              </a:rPr>
              <a:t> </a:t>
            </a:r>
            <a:r>
              <a:rPr lang="fr-FR" altLang="fr-FR" dirty="0" err="1" smtClean="0">
                <a:solidFill>
                  <a:srgbClr val="303181"/>
                </a:solidFill>
              </a:rPr>
              <a:t>tot</a:t>
            </a:r>
            <a:r>
              <a:rPr lang="fr-FR" altLang="fr-FR" dirty="0" smtClean="0">
                <a:solidFill>
                  <a:srgbClr val="303181"/>
                </a:solidFill>
              </a:rPr>
              <a:t> </a:t>
            </a:r>
            <a:r>
              <a:rPr lang="fr-FR" altLang="fr-FR" dirty="0" err="1" smtClean="0">
                <a:solidFill>
                  <a:srgbClr val="303181"/>
                </a:solidFill>
              </a:rPr>
              <a:t>naleven</a:t>
            </a:r>
            <a:r>
              <a:rPr lang="fr-FR" altLang="fr-FR" dirty="0" smtClean="0">
                <a:solidFill>
                  <a:srgbClr val="303181"/>
                </a:solidFill>
              </a:rPr>
              <a:t> </a:t>
            </a:r>
            <a:r>
              <a:rPr lang="fr-FR" altLang="fr-FR" dirty="0" err="1" smtClean="0">
                <a:solidFill>
                  <a:srgbClr val="303181"/>
                </a:solidFill>
              </a:rPr>
              <a:t>contractuele</a:t>
            </a:r>
            <a:r>
              <a:rPr lang="fr-FR" altLang="fr-FR" dirty="0" smtClean="0">
                <a:solidFill>
                  <a:srgbClr val="303181"/>
                </a:solidFill>
              </a:rPr>
              <a:t> </a:t>
            </a:r>
            <a:r>
              <a:rPr lang="fr-FR" altLang="fr-FR" dirty="0" err="1" smtClean="0">
                <a:solidFill>
                  <a:srgbClr val="303181"/>
                </a:solidFill>
              </a:rPr>
              <a:t>én</a:t>
            </a:r>
            <a:r>
              <a:rPr lang="fr-FR" altLang="fr-FR" dirty="0" smtClean="0">
                <a:solidFill>
                  <a:srgbClr val="303181"/>
                </a:solidFill>
              </a:rPr>
              <a:t> </a:t>
            </a:r>
            <a:r>
              <a:rPr lang="fr-FR" altLang="fr-FR" dirty="0" err="1" smtClean="0">
                <a:solidFill>
                  <a:srgbClr val="303181"/>
                </a:solidFill>
              </a:rPr>
              <a:t>wettelijke</a:t>
            </a:r>
            <a:r>
              <a:rPr lang="fr-FR" altLang="fr-FR" dirty="0" smtClean="0">
                <a:solidFill>
                  <a:srgbClr val="303181"/>
                </a:solidFill>
              </a:rPr>
              <a:t> </a:t>
            </a:r>
            <a:r>
              <a:rPr lang="fr-FR" altLang="fr-FR" dirty="0" err="1" smtClean="0">
                <a:solidFill>
                  <a:srgbClr val="303181"/>
                </a:solidFill>
              </a:rPr>
              <a:t>verplichtingen</a:t>
            </a:r>
            <a:endParaRPr lang="fr-FR" altLang="fr-FR" dirty="0" smtClean="0">
              <a:solidFill>
                <a:srgbClr val="303181"/>
              </a:solidFill>
            </a:endParaRPr>
          </a:p>
          <a:p>
            <a:pPr indent="-374650" algn="just">
              <a:defRPr/>
            </a:pPr>
            <a:endParaRPr lang="fr-FR" altLang="fr-FR" dirty="0">
              <a:solidFill>
                <a:srgbClr val="303181"/>
              </a:solidFill>
            </a:endParaRPr>
          </a:p>
          <a:p>
            <a:pPr indent="-374650" algn="just">
              <a:buFont typeface="Wingdings" panose="05000000000000000000" pitchFamily="2" charset="2"/>
              <a:buChar char="Ø"/>
              <a:defRPr/>
            </a:pPr>
            <a:r>
              <a:rPr lang="fr-FR" altLang="fr-FR" dirty="0" smtClean="0">
                <a:solidFill>
                  <a:srgbClr val="303181"/>
                </a:solidFill>
              </a:rPr>
              <a:t>Guidelines van FOD Economie: </a:t>
            </a:r>
            <a:r>
              <a:rPr lang="nl-NL" altLang="fr-FR" dirty="0" smtClean="0">
                <a:solidFill>
                  <a:srgbClr val="303181"/>
                </a:solidFill>
              </a:rPr>
              <a:t>de </a:t>
            </a:r>
            <a:r>
              <a:rPr lang="nl-NL" altLang="fr-FR" dirty="0">
                <a:solidFill>
                  <a:srgbClr val="303181"/>
                </a:solidFill>
              </a:rPr>
              <a:t>aansprakelijkheid van de kredietgever wordt uitgebreid tot de </a:t>
            </a:r>
            <a:r>
              <a:rPr lang="nl-NL" altLang="fr-FR" dirty="0" smtClean="0">
                <a:solidFill>
                  <a:srgbClr val="303181"/>
                </a:solidFill>
              </a:rPr>
              <a:t>kredietbemiddelaar:</a:t>
            </a:r>
            <a:endParaRPr lang="nl-NL" altLang="fr-FR" dirty="0">
              <a:solidFill>
                <a:srgbClr val="303181"/>
              </a:solidFill>
            </a:endParaRPr>
          </a:p>
          <a:p>
            <a:pPr indent="-374650" algn="just">
              <a:buFont typeface="Wingdings" panose="05000000000000000000" pitchFamily="2" charset="2"/>
              <a:buChar char="Ø"/>
              <a:defRPr/>
            </a:pPr>
            <a:endParaRPr lang="fr-FR" altLang="fr-FR" dirty="0">
              <a:solidFill>
                <a:srgbClr val="303181"/>
              </a:solidFill>
            </a:endParaRPr>
          </a:p>
          <a:p>
            <a:pPr lvl="3" indent="-374650" algn="just">
              <a:buFont typeface="Arial" panose="020B0604020202020204" pitchFamily="34" charset="0"/>
              <a:buChar char="•"/>
              <a:defRPr/>
            </a:pPr>
            <a:r>
              <a:rPr lang="fr-FR" altLang="fr-FR" dirty="0" smtClean="0">
                <a:solidFill>
                  <a:srgbClr val="303181"/>
                </a:solidFill>
              </a:rPr>
              <a:t>De </a:t>
            </a:r>
            <a:r>
              <a:rPr lang="fr-FR" altLang="fr-FR" dirty="0" err="1" smtClean="0">
                <a:solidFill>
                  <a:srgbClr val="303181"/>
                </a:solidFill>
              </a:rPr>
              <a:t>kredietbemiddelaar</a:t>
            </a:r>
            <a:r>
              <a:rPr lang="fr-FR" altLang="fr-FR" dirty="0" smtClean="0">
                <a:solidFill>
                  <a:srgbClr val="303181"/>
                </a:solidFill>
              </a:rPr>
              <a:t> </a:t>
            </a:r>
            <a:r>
              <a:rPr lang="fr-FR" altLang="fr-FR" dirty="0" err="1" smtClean="0">
                <a:solidFill>
                  <a:srgbClr val="303181"/>
                </a:solidFill>
              </a:rPr>
              <a:t>is</a:t>
            </a:r>
            <a:r>
              <a:rPr lang="fr-FR" altLang="fr-FR" dirty="0" smtClean="0">
                <a:solidFill>
                  <a:srgbClr val="303181"/>
                </a:solidFill>
              </a:rPr>
              <a:t> </a:t>
            </a:r>
            <a:r>
              <a:rPr lang="fr-FR" altLang="fr-FR" dirty="0" err="1" smtClean="0">
                <a:solidFill>
                  <a:srgbClr val="303181"/>
                </a:solidFill>
              </a:rPr>
              <a:t>verplicht</a:t>
            </a:r>
            <a:r>
              <a:rPr lang="fr-FR" altLang="fr-FR" dirty="0" smtClean="0">
                <a:solidFill>
                  <a:srgbClr val="303181"/>
                </a:solidFill>
              </a:rPr>
              <a:t> de </a:t>
            </a:r>
            <a:r>
              <a:rPr lang="fr-FR" altLang="fr-FR" dirty="0" err="1" smtClean="0">
                <a:solidFill>
                  <a:srgbClr val="303181"/>
                </a:solidFill>
              </a:rPr>
              <a:t>kredietwaardigheid</a:t>
            </a:r>
            <a:r>
              <a:rPr lang="fr-FR" altLang="fr-FR" dirty="0" smtClean="0">
                <a:solidFill>
                  <a:srgbClr val="303181"/>
                </a:solidFill>
              </a:rPr>
              <a:t> van de consument te </a:t>
            </a:r>
            <a:r>
              <a:rPr lang="fr-FR" altLang="fr-FR" dirty="0" err="1" smtClean="0">
                <a:solidFill>
                  <a:srgbClr val="303181"/>
                </a:solidFill>
              </a:rPr>
              <a:t>beoordelen</a:t>
            </a:r>
            <a:r>
              <a:rPr lang="fr-FR" altLang="fr-FR" dirty="0" smtClean="0">
                <a:solidFill>
                  <a:srgbClr val="303181"/>
                </a:solidFill>
              </a:rPr>
              <a:t> </a:t>
            </a:r>
            <a:r>
              <a:rPr lang="fr-FR" altLang="fr-FR" dirty="0" err="1" smtClean="0">
                <a:solidFill>
                  <a:srgbClr val="303181"/>
                </a:solidFill>
              </a:rPr>
              <a:t>voordat</a:t>
            </a:r>
            <a:r>
              <a:rPr lang="fr-FR" altLang="fr-FR" dirty="0" smtClean="0">
                <a:solidFill>
                  <a:srgbClr val="303181"/>
                </a:solidFill>
              </a:rPr>
              <a:t> </a:t>
            </a:r>
            <a:r>
              <a:rPr lang="fr-FR" altLang="fr-FR" dirty="0" err="1" smtClean="0">
                <a:solidFill>
                  <a:srgbClr val="303181"/>
                </a:solidFill>
              </a:rPr>
              <a:t>een</a:t>
            </a:r>
            <a:r>
              <a:rPr lang="fr-FR" altLang="fr-FR" dirty="0" smtClean="0">
                <a:solidFill>
                  <a:srgbClr val="303181"/>
                </a:solidFill>
              </a:rPr>
              <a:t> </a:t>
            </a:r>
            <a:r>
              <a:rPr lang="fr-FR" altLang="fr-FR" dirty="0" err="1" smtClean="0">
                <a:solidFill>
                  <a:srgbClr val="303181"/>
                </a:solidFill>
              </a:rPr>
              <a:t>kredietaanvraag</a:t>
            </a:r>
            <a:r>
              <a:rPr lang="fr-FR" altLang="fr-FR" dirty="0" smtClean="0">
                <a:solidFill>
                  <a:srgbClr val="303181"/>
                </a:solidFill>
              </a:rPr>
              <a:t> </a:t>
            </a:r>
            <a:r>
              <a:rPr lang="fr-FR" altLang="fr-FR" dirty="0" err="1" smtClean="0">
                <a:solidFill>
                  <a:srgbClr val="303181"/>
                </a:solidFill>
              </a:rPr>
              <a:t>wordt</a:t>
            </a:r>
            <a:r>
              <a:rPr lang="fr-FR" altLang="fr-FR" dirty="0" smtClean="0">
                <a:solidFill>
                  <a:srgbClr val="303181"/>
                </a:solidFill>
              </a:rPr>
              <a:t> </a:t>
            </a:r>
            <a:r>
              <a:rPr lang="fr-FR" altLang="fr-FR" dirty="0" err="1" smtClean="0">
                <a:solidFill>
                  <a:srgbClr val="303181"/>
                </a:solidFill>
              </a:rPr>
              <a:t>doorgestuurd</a:t>
            </a:r>
            <a:r>
              <a:rPr lang="fr-FR" altLang="fr-FR" dirty="0" smtClean="0">
                <a:solidFill>
                  <a:srgbClr val="303181"/>
                </a:solidFill>
              </a:rPr>
              <a:t> </a:t>
            </a:r>
            <a:r>
              <a:rPr lang="fr-FR" altLang="fr-FR" dirty="0" err="1" smtClean="0">
                <a:solidFill>
                  <a:srgbClr val="303181"/>
                </a:solidFill>
              </a:rPr>
              <a:t>naar</a:t>
            </a:r>
            <a:r>
              <a:rPr lang="fr-FR" altLang="fr-FR" dirty="0" smtClean="0">
                <a:solidFill>
                  <a:srgbClr val="303181"/>
                </a:solidFill>
              </a:rPr>
              <a:t> de </a:t>
            </a:r>
            <a:r>
              <a:rPr lang="fr-FR" altLang="fr-FR" dirty="0" err="1" smtClean="0">
                <a:solidFill>
                  <a:srgbClr val="303181"/>
                </a:solidFill>
              </a:rPr>
              <a:t>kredietgever</a:t>
            </a:r>
            <a:r>
              <a:rPr lang="fr-FR" altLang="fr-FR" dirty="0" smtClean="0">
                <a:solidFill>
                  <a:srgbClr val="303181"/>
                </a:solidFill>
              </a:rPr>
              <a:t> </a:t>
            </a:r>
            <a:r>
              <a:rPr lang="fr-FR" altLang="fr-FR" dirty="0" smtClean="0">
                <a:solidFill>
                  <a:srgbClr val="303181"/>
                </a:solidFill>
                <a:sym typeface="Wingdings" panose="05000000000000000000" pitchFamily="2" charset="2"/>
              </a:rPr>
              <a:t> niet </a:t>
            </a:r>
            <a:r>
              <a:rPr lang="fr-FR" altLang="fr-FR" i="1" dirty="0" err="1" smtClean="0">
                <a:solidFill>
                  <a:srgbClr val="303181"/>
                </a:solidFill>
                <a:sym typeface="Wingdings" panose="05000000000000000000" pitchFamily="2" charset="2"/>
              </a:rPr>
              <a:t>systematisch</a:t>
            </a:r>
            <a:r>
              <a:rPr lang="fr-FR" altLang="fr-FR" dirty="0" smtClean="0">
                <a:solidFill>
                  <a:srgbClr val="303181"/>
                </a:solidFill>
                <a:sym typeface="Wingdings" panose="05000000000000000000" pitchFamily="2" charset="2"/>
              </a:rPr>
              <a:t> </a:t>
            </a:r>
            <a:r>
              <a:rPr lang="fr-FR" altLang="fr-FR" dirty="0" err="1" smtClean="0">
                <a:solidFill>
                  <a:srgbClr val="303181"/>
                </a:solidFill>
                <a:sym typeface="Wingdings" panose="05000000000000000000" pitchFamily="2" charset="2"/>
              </a:rPr>
              <a:t>alle</a:t>
            </a:r>
            <a:r>
              <a:rPr lang="fr-FR" altLang="fr-FR" dirty="0" smtClean="0">
                <a:solidFill>
                  <a:srgbClr val="303181"/>
                </a:solidFill>
                <a:sym typeface="Wingdings" panose="05000000000000000000" pitchFamily="2" charset="2"/>
              </a:rPr>
              <a:t> </a:t>
            </a:r>
            <a:r>
              <a:rPr lang="fr-FR" altLang="fr-FR" dirty="0" err="1" smtClean="0">
                <a:solidFill>
                  <a:srgbClr val="303181"/>
                </a:solidFill>
                <a:sym typeface="Wingdings" panose="05000000000000000000" pitchFamily="2" charset="2"/>
              </a:rPr>
              <a:t>kredietaanvragen</a:t>
            </a:r>
            <a:r>
              <a:rPr lang="fr-FR" altLang="fr-FR" dirty="0" smtClean="0">
                <a:solidFill>
                  <a:srgbClr val="303181"/>
                </a:solidFill>
                <a:sym typeface="Wingdings" panose="05000000000000000000" pitchFamily="2" charset="2"/>
              </a:rPr>
              <a:t> die </a:t>
            </a:r>
            <a:r>
              <a:rPr lang="fr-FR" altLang="fr-FR" dirty="0" err="1" smtClean="0">
                <a:solidFill>
                  <a:srgbClr val="303181"/>
                </a:solidFill>
                <a:sym typeface="Wingdings" panose="05000000000000000000" pitchFamily="2" charset="2"/>
              </a:rPr>
              <a:t>hij</a:t>
            </a:r>
            <a:r>
              <a:rPr lang="fr-FR" altLang="fr-FR" dirty="0" smtClean="0">
                <a:solidFill>
                  <a:srgbClr val="303181"/>
                </a:solidFill>
                <a:sym typeface="Wingdings" panose="05000000000000000000" pitchFamily="2" charset="2"/>
              </a:rPr>
              <a:t> </a:t>
            </a:r>
            <a:r>
              <a:rPr lang="fr-FR" altLang="fr-FR" dirty="0" err="1" smtClean="0">
                <a:solidFill>
                  <a:srgbClr val="303181"/>
                </a:solidFill>
                <a:sym typeface="Wingdings" panose="05000000000000000000" pitchFamily="2" charset="2"/>
              </a:rPr>
              <a:t>ontvangt</a:t>
            </a:r>
            <a:r>
              <a:rPr lang="fr-FR" altLang="fr-FR" dirty="0" smtClean="0">
                <a:solidFill>
                  <a:srgbClr val="303181"/>
                </a:solidFill>
                <a:sym typeface="Wingdings" panose="05000000000000000000" pitchFamily="2" charset="2"/>
              </a:rPr>
              <a:t> </a:t>
            </a:r>
            <a:r>
              <a:rPr lang="fr-FR" altLang="fr-FR" dirty="0" err="1" smtClean="0">
                <a:solidFill>
                  <a:srgbClr val="303181"/>
                </a:solidFill>
                <a:sym typeface="Wingdings" panose="05000000000000000000" pitchFamily="2" charset="2"/>
              </a:rPr>
              <a:t>doorsturen</a:t>
            </a:r>
            <a:endParaRPr lang="fr-FR" altLang="fr-FR" dirty="0">
              <a:solidFill>
                <a:srgbClr val="303181"/>
              </a:solidFill>
            </a:endParaRPr>
          </a:p>
          <a:p>
            <a:pPr lvl="3" indent="-374650" algn="just">
              <a:buFont typeface="Arial" panose="020B0604020202020204" pitchFamily="34" charset="0"/>
              <a:buChar char="•"/>
              <a:defRPr/>
            </a:pPr>
            <a:r>
              <a:rPr lang="fr-FR" altLang="fr-FR" dirty="0" smtClean="0">
                <a:solidFill>
                  <a:srgbClr val="303181"/>
                </a:solidFill>
              </a:rPr>
              <a:t>Marginale </a:t>
            </a:r>
            <a:r>
              <a:rPr lang="fr-FR" altLang="fr-FR" dirty="0" err="1" smtClean="0">
                <a:solidFill>
                  <a:srgbClr val="303181"/>
                </a:solidFill>
              </a:rPr>
              <a:t>verificatieverplichting</a:t>
            </a:r>
            <a:endParaRPr lang="fr-FR" altLang="fr-FR" dirty="0">
              <a:solidFill>
                <a:srgbClr val="303181"/>
              </a:solidFill>
            </a:endParaRPr>
          </a:p>
          <a:p>
            <a:pPr lvl="3" indent="-374650" algn="just">
              <a:buFont typeface="Arial" panose="020B0604020202020204" pitchFamily="34" charset="0"/>
              <a:buChar char="•"/>
              <a:defRPr/>
            </a:pPr>
            <a:r>
              <a:rPr lang="fr-FR" altLang="fr-FR" dirty="0" smtClean="0">
                <a:solidFill>
                  <a:srgbClr val="303181"/>
                </a:solidFill>
              </a:rPr>
              <a:t>De </a:t>
            </a:r>
            <a:r>
              <a:rPr lang="fr-FR" altLang="fr-FR" dirty="0" err="1" smtClean="0">
                <a:solidFill>
                  <a:srgbClr val="303181"/>
                </a:solidFill>
              </a:rPr>
              <a:t>kredietbemiddelaar</a:t>
            </a:r>
            <a:r>
              <a:rPr lang="fr-FR" altLang="fr-FR" dirty="0" smtClean="0">
                <a:solidFill>
                  <a:srgbClr val="303181"/>
                </a:solidFill>
              </a:rPr>
              <a:t> </a:t>
            </a:r>
            <a:r>
              <a:rPr lang="fr-FR" altLang="fr-FR" dirty="0" err="1" smtClean="0">
                <a:solidFill>
                  <a:srgbClr val="303181"/>
                </a:solidFill>
              </a:rPr>
              <a:t>is</a:t>
            </a:r>
            <a:r>
              <a:rPr lang="fr-FR" altLang="fr-FR" dirty="0" smtClean="0">
                <a:solidFill>
                  <a:srgbClr val="303181"/>
                </a:solidFill>
              </a:rPr>
              <a:t> </a:t>
            </a:r>
            <a:r>
              <a:rPr lang="fr-FR" altLang="fr-FR" dirty="0" err="1" smtClean="0">
                <a:solidFill>
                  <a:srgbClr val="303181"/>
                </a:solidFill>
              </a:rPr>
              <a:t>verantwoordelijk</a:t>
            </a:r>
            <a:r>
              <a:rPr lang="fr-FR" altLang="fr-FR" dirty="0" smtClean="0">
                <a:solidFill>
                  <a:srgbClr val="303181"/>
                </a:solidFill>
              </a:rPr>
              <a:t> </a:t>
            </a:r>
            <a:r>
              <a:rPr lang="fr-FR" altLang="fr-FR" dirty="0" err="1" smtClean="0">
                <a:solidFill>
                  <a:srgbClr val="303181"/>
                </a:solidFill>
              </a:rPr>
              <a:t>voor</a:t>
            </a:r>
            <a:r>
              <a:rPr lang="fr-FR" altLang="fr-FR" dirty="0" smtClean="0">
                <a:solidFill>
                  <a:srgbClr val="303181"/>
                </a:solidFill>
              </a:rPr>
              <a:t> de </a:t>
            </a:r>
            <a:r>
              <a:rPr lang="fr-FR" altLang="fr-FR" dirty="0" err="1" smtClean="0">
                <a:solidFill>
                  <a:srgbClr val="303181"/>
                </a:solidFill>
              </a:rPr>
              <a:t>handelingen</a:t>
            </a:r>
            <a:r>
              <a:rPr lang="fr-FR" altLang="fr-FR" dirty="0" smtClean="0">
                <a:solidFill>
                  <a:srgbClr val="303181"/>
                </a:solidFill>
              </a:rPr>
              <a:t> die </a:t>
            </a:r>
            <a:r>
              <a:rPr lang="fr-FR" altLang="fr-FR" dirty="0" err="1" smtClean="0">
                <a:solidFill>
                  <a:srgbClr val="303181"/>
                </a:solidFill>
              </a:rPr>
              <a:t>hij</a:t>
            </a:r>
            <a:r>
              <a:rPr lang="fr-FR" altLang="fr-FR" dirty="0" smtClean="0">
                <a:solidFill>
                  <a:srgbClr val="303181"/>
                </a:solidFill>
              </a:rPr>
              <a:t> </a:t>
            </a:r>
            <a:r>
              <a:rPr lang="fr-FR" altLang="fr-FR" dirty="0" err="1" smtClean="0">
                <a:solidFill>
                  <a:srgbClr val="303181"/>
                </a:solidFill>
              </a:rPr>
              <a:t>stelt</a:t>
            </a:r>
            <a:r>
              <a:rPr lang="fr-FR" altLang="fr-FR" dirty="0" smtClean="0">
                <a:solidFill>
                  <a:srgbClr val="303181"/>
                </a:solidFill>
              </a:rPr>
              <a:t> </a:t>
            </a:r>
            <a:r>
              <a:rPr lang="fr-FR" altLang="fr-FR" dirty="0" err="1" smtClean="0">
                <a:solidFill>
                  <a:srgbClr val="303181"/>
                </a:solidFill>
              </a:rPr>
              <a:t>tijdens</a:t>
            </a:r>
            <a:r>
              <a:rPr lang="fr-FR" altLang="fr-FR" dirty="0" smtClean="0">
                <a:solidFill>
                  <a:srgbClr val="303181"/>
                </a:solidFill>
              </a:rPr>
              <a:t> de </a:t>
            </a:r>
            <a:r>
              <a:rPr lang="fr-FR" altLang="fr-FR" dirty="0" err="1" smtClean="0">
                <a:solidFill>
                  <a:srgbClr val="303181"/>
                </a:solidFill>
              </a:rPr>
              <a:t>kredietwaardigheidsbeoordeling</a:t>
            </a:r>
            <a:r>
              <a:rPr lang="fr-FR" altLang="fr-FR" dirty="0" smtClean="0">
                <a:solidFill>
                  <a:srgbClr val="303181"/>
                </a:solidFill>
              </a:rPr>
              <a:t> van de consument </a:t>
            </a:r>
          </a:p>
          <a:p>
            <a:pPr lvl="3" indent="-374650" algn="just">
              <a:buFont typeface="Arial" panose="020B0604020202020204" pitchFamily="34" charset="0"/>
              <a:buChar char="•"/>
              <a:defRPr/>
            </a:pPr>
            <a:r>
              <a:rPr lang="fr-FR" altLang="fr-FR" dirty="0" err="1" smtClean="0">
                <a:solidFill>
                  <a:srgbClr val="303181"/>
                </a:solidFill>
              </a:rPr>
              <a:t>Ingeval</a:t>
            </a:r>
            <a:r>
              <a:rPr lang="fr-FR" altLang="fr-FR" dirty="0" smtClean="0">
                <a:solidFill>
                  <a:srgbClr val="303181"/>
                </a:solidFill>
              </a:rPr>
              <a:t> van </a:t>
            </a:r>
            <a:r>
              <a:rPr lang="fr-FR" altLang="fr-FR" dirty="0" err="1" smtClean="0">
                <a:solidFill>
                  <a:srgbClr val="303181"/>
                </a:solidFill>
              </a:rPr>
              <a:t>delegatie</a:t>
            </a:r>
            <a:r>
              <a:rPr lang="fr-FR" altLang="fr-FR" dirty="0" smtClean="0">
                <a:solidFill>
                  <a:srgbClr val="303181"/>
                </a:solidFill>
              </a:rPr>
              <a:t> via </a:t>
            </a:r>
            <a:r>
              <a:rPr lang="fr-FR" altLang="fr-FR" dirty="0" err="1" smtClean="0">
                <a:solidFill>
                  <a:srgbClr val="303181"/>
                </a:solidFill>
              </a:rPr>
              <a:t>kredietbemiddeling</a:t>
            </a:r>
            <a:r>
              <a:rPr lang="fr-FR" altLang="fr-FR" dirty="0" smtClean="0">
                <a:solidFill>
                  <a:srgbClr val="303181"/>
                </a:solidFill>
              </a:rPr>
              <a:t>, </a:t>
            </a:r>
            <a:r>
              <a:rPr lang="fr-FR" altLang="fr-FR" dirty="0" err="1" smtClean="0">
                <a:solidFill>
                  <a:srgbClr val="303181"/>
                </a:solidFill>
              </a:rPr>
              <a:t>moet</a:t>
            </a:r>
            <a:r>
              <a:rPr lang="fr-FR" altLang="fr-FR" dirty="0" smtClean="0">
                <a:solidFill>
                  <a:srgbClr val="303181"/>
                </a:solidFill>
              </a:rPr>
              <a:t> de </a:t>
            </a:r>
            <a:r>
              <a:rPr lang="fr-FR" altLang="fr-FR" dirty="0" err="1" smtClean="0">
                <a:solidFill>
                  <a:srgbClr val="303181"/>
                </a:solidFill>
              </a:rPr>
              <a:t>kredietgever</a:t>
            </a:r>
            <a:r>
              <a:rPr lang="fr-FR" altLang="fr-FR" dirty="0" smtClean="0">
                <a:solidFill>
                  <a:srgbClr val="303181"/>
                </a:solidFill>
              </a:rPr>
              <a:t> </a:t>
            </a:r>
            <a:r>
              <a:rPr lang="fr-FR" altLang="fr-FR" dirty="0" err="1" smtClean="0">
                <a:solidFill>
                  <a:srgbClr val="303181"/>
                </a:solidFill>
              </a:rPr>
              <a:t>toezichtprocedures</a:t>
            </a:r>
            <a:r>
              <a:rPr lang="fr-FR" altLang="fr-FR" dirty="0" smtClean="0">
                <a:solidFill>
                  <a:srgbClr val="303181"/>
                </a:solidFill>
              </a:rPr>
              <a:t> </a:t>
            </a:r>
            <a:r>
              <a:rPr lang="fr-FR" altLang="fr-FR" dirty="0" err="1" smtClean="0">
                <a:solidFill>
                  <a:srgbClr val="303181"/>
                </a:solidFill>
              </a:rPr>
              <a:t>instellen</a:t>
            </a:r>
            <a:r>
              <a:rPr lang="fr-FR" altLang="fr-FR" dirty="0" smtClean="0">
                <a:solidFill>
                  <a:srgbClr val="303181"/>
                </a:solidFill>
              </a:rPr>
              <a:t> </a:t>
            </a:r>
            <a:endParaRPr lang="fr-FR" altLang="fr-FR" dirty="0">
              <a:solidFill>
                <a:srgbClr val="303181"/>
              </a:solidFill>
            </a:endParaRPr>
          </a:p>
          <a:p>
            <a:pPr indent="-374650" algn="just"/>
            <a:r>
              <a:rPr lang="fr-BE" altLang="fr-FR" dirty="0" smtClean="0">
                <a:solidFill>
                  <a:srgbClr val="FF0000"/>
                </a:solidFill>
              </a:rPr>
              <a:t>	 </a:t>
            </a:r>
            <a:endParaRPr lang="fr-BE" altLang="fr-FR" sz="1600" dirty="0" smtClean="0"/>
          </a:p>
        </p:txBody>
      </p:sp>
    </p:spTree>
    <p:extLst>
      <p:ext uri="{BB962C8B-B14F-4D97-AF65-F5344CB8AC3E}">
        <p14:creationId xmlns:p14="http://schemas.microsoft.com/office/powerpoint/2010/main" val="3034985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8610600" y="6356350"/>
            <a:ext cx="2651449" cy="365125"/>
          </a:xfrm>
          <a:prstGeom prst="rect">
            <a:avLst/>
          </a:prstGeom>
        </p:spPr>
        <p:txBody>
          <a:bodyPr/>
          <a:lstStyle/>
          <a:p>
            <a:pPr algn="r"/>
            <a:fld id="{18080B2C-3442-4A09-BECF-3F98DB91164B}" type="slidenum">
              <a:rPr lang="fr-FR" smtClean="0"/>
              <a:pPr algn="r"/>
              <a:t>6</a:t>
            </a:fld>
            <a:endParaRPr lang="fr-FR" dirty="0"/>
          </a:p>
        </p:txBody>
      </p:sp>
      <p:cxnSp>
        <p:nvCxnSpPr>
          <p:cNvPr id="9" name="Connecteur droit 8"/>
          <p:cNvCxnSpPr/>
          <p:nvPr/>
        </p:nvCxnSpPr>
        <p:spPr>
          <a:xfrm>
            <a:off x="3396343" y="653145"/>
            <a:ext cx="5453743" cy="0"/>
          </a:xfrm>
          <a:prstGeom prst="line">
            <a:avLst/>
          </a:prstGeom>
          <a:ln>
            <a:solidFill>
              <a:srgbClr val="C25D1B"/>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p:nvPicPr>
        <p:blipFill rotWithShape="1">
          <a:blip r:embed="rId2">
            <a:extLst>
              <a:ext uri="{28A0092B-C50C-407E-A947-70E740481C1C}">
                <a14:useLocalDpi xmlns:a14="http://schemas.microsoft.com/office/drawing/2010/main" val="0"/>
              </a:ext>
            </a:extLst>
          </a:blip>
          <a:srcRect t="60446" b="26240"/>
          <a:stretch/>
        </p:blipFill>
        <p:spPr>
          <a:xfrm>
            <a:off x="0" y="3970638"/>
            <a:ext cx="12192000" cy="774356"/>
          </a:xfrm>
          <a:prstGeom prst="rect">
            <a:avLst/>
          </a:prstGeom>
        </p:spPr>
      </p:pic>
      <p:sp>
        <p:nvSpPr>
          <p:cNvPr id="12" name="Titre 1"/>
          <p:cNvSpPr txBox="1">
            <a:spLocks/>
          </p:cNvSpPr>
          <p:nvPr/>
        </p:nvSpPr>
        <p:spPr>
          <a:xfrm>
            <a:off x="0" y="2851604"/>
            <a:ext cx="12192000" cy="923282"/>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nl-NL" sz="4500" dirty="0" smtClean="0">
                <a:latin typeface="+mj-lt"/>
                <a:ea typeface="+mj-ea"/>
                <a:cs typeface="+mj-cs"/>
              </a:rPr>
              <a:t>Aandachtspunten </a:t>
            </a:r>
            <a:r>
              <a:rPr lang="nl-NL" sz="4500" dirty="0">
                <a:latin typeface="+mj-lt"/>
                <a:ea typeface="+mj-ea"/>
                <a:cs typeface="+mj-cs"/>
              </a:rPr>
              <a:t>bij de </a:t>
            </a:r>
            <a:r>
              <a:rPr lang="nl-NL" sz="4500" dirty="0" smtClean="0">
                <a:latin typeface="+mj-lt"/>
                <a:ea typeface="+mj-ea"/>
                <a:cs typeface="+mj-cs"/>
              </a:rPr>
              <a:t>reclameacties </a:t>
            </a:r>
            <a:r>
              <a:rPr lang="nl-NL" sz="4500" dirty="0">
                <a:latin typeface="+mj-lt"/>
                <a:ea typeface="+mj-ea"/>
                <a:cs typeface="+mj-cs"/>
              </a:rPr>
              <a:t>van kredietbemiddelaars</a:t>
            </a:r>
            <a:endParaRPr lang="fr-FR" sz="4500" dirty="0">
              <a:latin typeface="+mj-lt"/>
              <a:ea typeface="+mj-ea"/>
              <a:cs typeface="+mj-cs"/>
            </a:endParaRPr>
          </a:p>
          <a:p>
            <a:pPr algn="ctr"/>
            <a:endParaRPr lang="fr-BE" dirty="0"/>
          </a:p>
        </p:txBody>
      </p:sp>
    </p:spTree>
    <p:extLst>
      <p:ext uri="{BB962C8B-B14F-4D97-AF65-F5344CB8AC3E}">
        <p14:creationId xmlns:p14="http://schemas.microsoft.com/office/powerpoint/2010/main" val="3179512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8610600" y="6356350"/>
            <a:ext cx="2651449" cy="365125"/>
          </a:xfrm>
          <a:prstGeom prst="rect">
            <a:avLst/>
          </a:prstGeom>
        </p:spPr>
        <p:txBody>
          <a:bodyPr/>
          <a:lstStyle/>
          <a:p>
            <a:pPr algn="r"/>
            <a:fld id="{18080B2C-3442-4A09-BECF-3F98DB91164B}" type="slidenum">
              <a:rPr lang="fr-FR" smtClean="0"/>
              <a:pPr algn="r"/>
              <a:t>7</a:t>
            </a:fld>
            <a:endParaRPr lang="fr-FR" dirty="0"/>
          </a:p>
        </p:txBody>
      </p:sp>
      <p:sp>
        <p:nvSpPr>
          <p:cNvPr id="11" name="ZoneTexte 10"/>
          <p:cNvSpPr txBox="1"/>
          <p:nvPr/>
        </p:nvSpPr>
        <p:spPr>
          <a:xfrm>
            <a:off x="1057275" y="998375"/>
            <a:ext cx="10296525" cy="3877985"/>
          </a:xfrm>
          <a:prstGeom prst="rect">
            <a:avLst/>
          </a:prstGeom>
          <a:noFill/>
        </p:spPr>
        <p:txBody>
          <a:bodyPr wrap="square" rtlCol="0">
            <a:spAutoFit/>
          </a:bodyPr>
          <a:lstStyle/>
          <a:p>
            <a:pPr marL="0" lvl="1">
              <a:defRPr/>
            </a:pPr>
            <a:r>
              <a:rPr lang="fr-BE" sz="2400" dirty="0" err="1" smtClean="0">
                <a:solidFill>
                  <a:srgbClr val="C25D1B"/>
                </a:solidFill>
              </a:rPr>
              <a:t>Begrip</a:t>
            </a:r>
            <a:r>
              <a:rPr lang="fr-BE" sz="2400" dirty="0" smtClean="0">
                <a:solidFill>
                  <a:srgbClr val="C25D1B"/>
                </a:solidFill>
              </a:rPr>
              <a:t> « </a:t>
            </a:r>
            <a:r>
              <a:rPr lang="fr-BE" sz="2400" dirty="0" err="1" smtClean="0">
                <a:solidFill>
                  <a:srgbClr val="C25D1B"/>
                </a:solidFill>
              </a:rPr>
              <a:t>reclame</a:t>
            </a:r>
            <a:r>
              <a:rPr lang="fr-BE" sz="2400" dirty="0" smtClean="0">
                <a:solidFill>
                  <a:srgbClr val="C25D1B"/>
                </a:solidFill>
              </a:rPr>
              <a:t> » (a</a:t>
            </a:r>
            <a:r>
              <a:rPr lang="fr-BE" altLang="fr-FR" sz="2400" dirty="0" smtClean="0">
                <a:solidFill>
                  <a:srgbClr val="C25D1B"/>
                </a:solidFill>
              </a:rPr>
              <a:t>rt</a:t>
            </a:r>
            <a:r>
              <a:rPr lang="fr-BE" altLang="fr-FR" sz="2400" dirty="0">
                <a:solidFill>
                  <a:srgbClr val="C25D1B"/>
                </a:solidFill>
              </a:rPr>
              <a:t>. I.9.43° </a:t>
            </a:r>
            <a:r>
              <a:rPr lang="fr-BE" altLang="fr-FR" sz="2400" dirty="0" smtClean="0">
                <a:solidFill>
                  <a:srgbClr val="C25D1B"/>
                </a:solidFill>
                <a:sym typeface="Wingdings" panose="05000000000000000000" pitchFamily="2" charset="2"/>
              </a:rPr>
              <a:t> </a:t>
            </a:r>
            <a:r>
              <a:rPr lang="fr-BE" altLang="fr-FR" sz="2400" dirty="0">
                <a:solidFill>
                  <a:srgbClr val="C25D1B"/>
                </a:solidFill>
                <a:sym typeface="Wingdings" panose="05000000000000000000" pitchFamily="2" charset="2"/>
              </a:rPr>
              <a:t>Art.I.8.13</a:t>
            </a:r>
            <a:r>
              <a:rPr lang="fr-BE" altLang="fr-FR" sz="2400" dirty="0" smtClean="0">
                <a:solidFill>
                  <a:srgbClr val="C25D1B"/>
                </a:solidFill>
                <a:sym typeface="Wingdings" panose="05000000000000000000" pitchFamily="2" charset="2"/>
              </a:rPr>
              <a:t>° WER)</a:t>
            </a:r>
            <a:endParaRPr lang="fr-BE" altLang="fr-FR" sz="2400" dirty="0">
              <a:solidFill>
                <a:srgbClr val="C25D1B"/>
              </a:solidFill>
              <a:sym typeface="Wingdings" panose="05000000000000000000" pitchFamily="2" charset="2"/>
            </a:endParaRPr>
          </a:p>
          <a:p>
            <a:pPr marL="0" lvl="1">
              <a:defRPr/>
            </a:pPr>
            <a:r>
              <a:rPr lang="fr-BE" altLang="fr-FR" dirty="0" smtClean="0">
                <a:solidFill>
                  <a:srgbClr val="303181"/>
                </a:solidFill>
                <a:sym typeface="Wingdings" panose="05000000000000000000" pitchFamily="2" charset="2"/>
              </a:rPr>
              <a:t>« </a:t>
            </a:r>
            <a:r>
              <a:rPr lang="nl-NL" b="1" dirty="0" smtClean="0"/>
              <a:t>  </a:t>
            </a:r>
            <a:r>
              <a:rPr lang="nl-NL" dirty="0" smtClean="0">
                <a:solidFill>
                  <a:srgbClr val="303181"/>
                </a:solidFill>
              </a:rPr>
              <a:t>iedere </a:t>
            </a:r>
            <a:r>
              <a:rPr lang="nl-NL" dirty="0">
                <a:solidFill>
                  <a:srgbClr val="303181"/>
                </a:solidFill>
              </a:rPr>
              <a:t>mededeling die rechtstreeks of onrechtstreeks ten doel heeft de verkoop van producten te bevorderen, ongeacht de plaats of de aangewende communicatiemiddelen </a:t>
            </a:r>
            <a:r>
              <a:rPr lang="fr-BE" altLang="fr-FR" dirty="0">
                <a:solidFill>
                  <a:srgbClr val="303181"/>
                </a:solidFill>
              </a:rPr>
              <a:t> </a:t>
            </a:r>
            <a:r>
              <a:rPr lang="fr-BE" altLang="fr-FR" dirty="0" smtClean="0">
                <a:solidFill>
                  <a:srgbClr val="303181"/>
                </a:solidFill>
              </a:rPr>
              <a:t>»</a:t>
            </a:r>
          </a:p>
          <a:p>
            <a:pPr lvl="1"/>
            <a:endParaRPr lang="fr-BE" altLang="fr-FR" dirty="0" smtClean="0">
              <a:solidFill>
                <a:srgbClr val="303181"/>
              </a:solidFill>
            </a:endParaRPr>
          </a:p>
          <a:p>
            <a:pPr marL="742950" lvl="1" indent="-285750">
              <a:buFont typeface="Arial" panose="020B0604020202020204" pitchFamily="34" charset="0"/>
              <a:buChar char="•"/>
            </a:pPr>
            <a:r>
              <a:rPr lang="fr-BE" altLang="fr-FR" dirty="0" err="1" smtClean="0">
                <a:solidFill>
                  <a:srgbClr val="303181"/>
                </a:solidFill>
              </a:rPr>
              <a:t>Zeer</a:t>
            </a:r>
            <a:r>
              <a:rPr lang="fr-BE" altLang="fr-FR" dirty="0" smtClean="0">
                <a:solidFill>
                  <a:srgbClr val="303181"/>
                </a:solidFill>
              </a:rPr>
              <a:t> </a:t>
            </a:r>
            <a:r>
              <a:rPr lang="fr-BE" altLang="fr-FR" dirty="0" err="1" smtClean="0">
                <a:solidFill>
                  <a:srgbClr val="303181"/>
                </a:solidFill>
              </a:rPr>
              <a:t>ruim</a:t>
            </a:r>
            <a:r>
              <a:rPr lang="fr-BE" altLang="fr-FR" dirty="0" smtClean="0">
                <a:solidFill>
                  <a:srgbClr val="303181"/>
                </a:solidFill>
              </a:rPr>
              <a:t>: </a:t>
            </a:r>
            <a:r>
              <a:rPr lang="fr-BE" altLang="fr-FR" dirty="0" err="1" smtClean="0">
                <a:solidFill>
                  <a:srgbClr val="303181"/>
                </a:solidFill>
              </a:rPr>
              <a:t>audiobericht</a:t>
            </a:r>
            <a:r>
              <a:rPr lang="fr-BE" altLang="fr-FR" dirty="0">
                <a:solidFill>
                  <a:srgbClr val="303181"/>
                </a:solidFill>
              </a:rPr>
              <a:t>, </a:t>
            </a:r>
            <a:r>
              <a:rPr lang="fr-BE" altLang="fr-FR" dirty="0" err="1" smtClean="0">
                <a:solidFill>
                  <a:srgbClr val="303181"/>
                </a:solidFill>
              </a:rPr>
              <a:t>hoorbare</a:t>
            </a:r>
            <a:r>
              <a:rPr lang="fr-BE" altLang="fr-FR" dirty="0" smtClean="0">
                <a:solidFill>
                  <a:srgbClr val="303181"/>
                </a:solidFill>
              </a:rPr>
              <a:t> </a:t>
            </a:r>
            <a:r>
              <a:rPr lang="fr-BE" altLang="fr-FR" dirty="0" err="1">
                <a:solidFill>
                  <a:srgbClr val="303181"/>
                </a:solidFill>
              </a:rPr>
              <a:t>waarschuwingen</a:t>
            </a:r>
            <a:r>
              <a:rPr lang="fr-BE" altLang="fr-FR" dirty="0">
                <a:solidFill>
                  <a:srgbClr val="303181"/>
                </a:solidFill>
              </a:rPr>
              <a:t>, </a:t>
            </a:r>
            <a:r>
              <a:rPr lang="fr-BE" altLang="fr-FR" dirty="0" err="1">
                <a:solidFill>
                  <a:srgbClr val="303181"/>
                </a:solidFill>
              </a:rPr>
              <a:t>borden</a:t>
            </a:r>
            <a:r>
              <a:rPr lang="fr-BE" altLang="fr-FR" dirty="0">
                <a:solidFill>
                  <a:srgbClr val="303181"/>
                </a:solidFill>
              </a:rPr>
              <a:t>, </a:t>
            </a:r>
            <a:r>
              <a:rPr lang="fr-BE" altLang="fr-FR" dirty="0" smtClean="0">
                <a:solidFill>
                  <a:srgbClr val="303181"/>
                </a:solidFill>
              </a:rPr>
              <a:t>brochures, </a:t>
            </a:r>
            <a:r>
              <a:rPr lang="nl-NL" dirty="0">
                <a:solidFill>
                  <a:srgbClr val="303181"/>
                </a:solidFill>
              </a:rPr>
              <a:t>website (wanneer de website informatie bevat die ertoe strekt om de verkoop te begunstigen </a:t>
            </a:r>
            <a:r>
              <a:rPr lang="fr-BE" altLang="fr-FR" dirty="0" smtClean="0">
                <a:solidFill>
                  <a:srgbClr val="303181"/>
                </a:solidFill>
              </a:rPr>
              <a:t>(</a:t>
            </a:r>
            <a:r>
              <a:rPr lang="fr-BE" altLang="fr-FR" dirty="0" err="1" smtClean="0">
                <a:solidFill>
                  <a:srgbClr val="303181"/>
                </a:solidFill>
              </a:rPr>
              <a:t>HvJ</a:t>
            </a:r>
            <a:r>
              <a:rPr lang="fr-BE" altLang="fr-FR" dirty="0" smtClean="0">
                <a:solidFill>
                  <a:srgbClr val="303181"/>
                </a:solidFill>
              </a:rPr>
              <a:t>, 11 </a:t>
            </a:r>
            <a:r>
              <a:rPr lang="fr-BE" altLang="fr-FR" dirty="0" err="1" smtClean="0">
                <a:solidFill>
                  <a:srgbClr val="303181"/>
                </a:solidFill>
              </a:rPr>
              <a:t>juli</a:t>
            </a:r>
            <a:r>
              <a:rPr lang="fr-BE" altLang="fr-FR" dirty="0" smtClean="0">
                <a:solidFill>
                  <a:srgbClr val="303181"/>
                </a:solidFill>
              </a:rPr>
              <a:t> </a:t>
            </a:r>
            <a:r>
              <a:rPr lang="fr-BE" altLang="fr-FR" dirty="0">
                <a:solidFill>
                  <a:srgbClr val="303181"/>
                </a:solidFill>
              </a:rPr>
              <a:t>2013, C-657/11, </a:t>
            </a:r>
            <a:r>
              <a:rPr lang="fr-BE" altLang="fr-FR" i="1" dirty="0" err="1">
                <a:solidFill>
                  <a:srgbClr val="303181"/>
                </a:solidFill>
              </a:rPr>
              <a:t>Belgian</a:t>
            </a:r>
            <a:r>
              <a:rPr lang="fr-BE" altLang="fr-FR" i="1" dirty="0">
                <a:solidFill>
                  <a:srgbClr val="303181"/>
                </a:solidFill>
              </a:rPr>
              <a:t> </a:t>
            </a:r>
            <a:r>
              <a:rPr lang="fr-BE" altLang="fr-FR" i="1" dirty="0" err="1">
                <a:solidFill>
                  <a:srgbClr val="303181"/>
                </a:solidFill>
              </a:rPr>
              <a:t>Electronic</a:t>
            </a:r>
            <a:r>
              <a:rPr lang="fr-BE" altLang="fr-FR" i="1" dirty="0">
                <a:solidFill>
                  <a:srgbClr val="303181"/>
                </a:solidFill>
              </a:rPr>
              <a:t> </a:t>
            </a:r>
            <a:r>
              <a:rPr lang="fr-BE" altLang="fr-FR" i="1" dirty="0" err="1">
                <a:solidFill>
                  <a:srgbClr val="303181"/>
                </a:solidFill>
              </a:rPr>
              <a:t>Sortinc</a:t>
            </a:r>
            <a:r>
              <a:rPr lang="fr-BE" altLang="fr-FR" i="1" dirty="0">
                <a:solidFill>
                  <a:srgbClr val="303181"/>
                </a:solidFill>
              </a:rPr>
              <a:t> Technology NV) </a:t>
            </a:r>
            <a:r>
              <a:rPr lang="fr-FR" dirty="0">
                <a:solidFill>
                  <a:srgbClr val="303181"/>
                </a:solidFill>
              </a:rPr>
              <a:t>(</a:t>
            </a:r>
            <a:r>
              <a:rPr lang="nl-NL" dirty="0">
                <a:solidFill>
                  <a:srgbClr val="303181"/>
                </a:solidFill>
              </a:rPr>
              <a:t>Rb. </a:t>
            </a:r>
            <a:r>
              <a:rPr lang="nl-NL" dirty="0" err="1">
                <a:solidFill>
                  <a:srgbClr val="303181"/>
                </a:solidFill>
              </a:rPr>
              <a:t>Kh</a:t>
            </a:r>
            <a:r>
              <a:rPr lang="nl-NL" dirty="0">
                <a:solidFill>
                  <a:srgbClr val="303181"/>
                </a:solidFill>
              </a:rPr>
              <a:t>. Tongeren (voorz.), 29 juni 2001, Jaarboek </a:t>
            </a:r>
            <a:r>
              <a:rPr lang="nl-NL" dirty="0" err="1">
                <a:solidFill>
                  <a:srgbClr val="303181"/>
                </a:solidFill>
              </a:rPr>
              <a:t>Handelsprakt</a:t>
            </a:r>
            <a:r>
              <a:rPr lang="nl-NL" dirty="0">
                <a:solidFill>
                  <a:srgbClr val="303181"/>
                </a:solidFill>
              </a:rPr>
              <a:t>., 2001</a:t>
            </a:r>
            <a:r>
              <a:rPr lang="fr-FR" dirty="0">
                <a:solidFill>
                  <a:srgbClr val="303181"/>
                </a:solidFill>
              </a:rPr>
              <a:t>,</a:t>
            </a:r>
            <a:r>
              <a:rPr lang="fr-FR" dirty="0" smtClean="0">
                <a:solidFill>
                  <a:srgbClr val="303181"/>
                </a:solidFill>
              </a:rPr>
              <a:t> </a:t>
            </a:r>
            <a:r>
              <a:rPr lang="fr-FR" dirty="0">
                <a:solidFill>
                  <a:srgbClr val="303181"/>
                </a:solidFill>
              </a:rPr>
              <a:t>p. 650 </a:t>
            </a:r>
            <a:r>
              <a:rPr lang="fr-FR" dirty="0" smtClean="0">
                <a:solidFill>
                  <a:srgbClr val="303181"/>
                </a:solidFill>
              </a:rPr>
              <a:t>;</a:t>
            </a:r>
            <a:r>
              <a:rPr lang="nl-NL" dirty="0"/>
              <a:t> </a:t>
            </a:r>
            <a:r>
              <a:rPr lang="nl-NL" dirty="0">
                <a:solidFill>
                  <a:srgbClr val="303181"/>
                </a:solidFill>
              </a:rPr>
              <a:t>Rb. </a:t>
            </a:r>
            <a:r>
              <a:rPr lang="nl-NL" dirty="0" err="1">
                <a:solidFill>
                  <a:srgbClr val="303181"/>
                </a:solidFill>
              </a:rPr>
              <a:t>Kh</a:t>
            </a:r>
            <a:r>
              <a:rPr lang="nl-NL" dirty="0">
                <a:solidFill>
                  <a:srgbClr val="303181"/>
                </a:solidFill>
              </a:rPr>
              <a:t>. Antwerpen (voorz.), 9 augustus 2001, Jaarboek </a:t>
            </a:r>
            <a:r>
              <a:rPr lang="nl-NL" dirty="0" err="1">
                <a:solidFill>
                  <a:srgbClr val="303181"/>
                </a:solidFill>
              </a:rPr>
              <a:t>Handelsprakt</a:t>
            </a:r>
            <a:r>
              <a:rPr lang="nl-NL" dirty="0">
                <a:solidFill>
                  <a:srgbClr val="303181"/>
                </a:solidFill>
              </a:rPr>
              <a:t>., 2001, p,666)</a:t>
            </a:r>
            <a:r>
              <a:rPr lang="fr-FR" dirty="0">
                <a:solidFill>
                  <a:srgbClr val="303181"/>
                </a:solidFill>
              </a:rPr>
              <a:t>, </a:t>
            </a:r>
            <a:r>
              <a:rPr lang="fr-FR" dirty="0" err="1" smtClean="0">
                <a:solidFill>
                  <a:srgbClr val="303181"/>
                </a:solidFill>
              </a:rPr>
              <a:t>berichten</a:t>
            </a:r>
            <a:r>
              <a:rPr lang="fr-FR" dirty="0" smtClean="0">
                <a:solidFill>
                  <a:srgbClr val="303181"/>
                </a:solidFill>
              </a:rPr>
              <a:t> </a:t>
            </a:r>
            <a:r>
              <a:rPr lang="fr-FR" dirty="0">
                <a:solidFill>
                  <a:srgbClr val="303181"/>
                </a:solidFill>
              </a:rPr>
              <a:t>op sociale </a:t>
            </a:r>
            <a:r>
              <a:rPr lang="fr-FR" dirty="0" err="1">
                <a:solidFill>
                  <a:srgbClr val="303181"/>
                </a:solidFill>
              </a:rPr>
              <a:t>netwerken</a:t>
            </a:r>
            <a:r>
              <a:rPr lang="fr-FR" dirty="0">
                <a:solidFill>
                  <a:srgbClr val="303181"/>
                </a:solidFill>
              </a:rPr>
              <a:t> </a:t>
            </a:r>
            <a:r>
              <a:rPr lang="fr-FR" altLang="fr-FR" dirty="0" smtClean="0">
                <a:solidFill>
                  <a:srgbClr val="303181"/>
                </a:solidFill>
              </a:rPr>
              <a:t>…</a:t>
            </a:r>
            <a:endParaRPr lang="fr-BE" altLang="fr-FR" dirty="0" smtClean="0">
              <a:solidFill>
                <a:srgbClr val="303181"/>
              </a:solidFill>
            </a:endParaRPr>
          </a:p>
          <a:p>
            <a:pPr lvl="1"/>
            <a:endParaRPr lang="fr-BE" altLang="fr-FR" dirty="0">
              <a:solidFill>
                <a:srgbClr val="303181"/>
              </a:solidFill>
            </a:endParaRPr>
          </a:p>
          <a:p>
            <a:pPr marL="742950" lvl="1" indent="-285750">
              <a:buFont typeface="Arial" panose="020B0604020202020204" pitchFamily="34" charset="0"/>
              <a:buChar char="•"/>
            </a:pPr>
            <a:r>
              <a:rPr lang="fr-BE" dirty="0" err="1" smtClean="0">
                <a:solidFill>
                  <a:srgbClr val="303181"/>
                </a:solidFill>
              </a:rPr>
              <a:t>Specifieke</a:t>
            </a:r>
            <a:r>
              <a:rPr lang="fr-BE" dirty="0" smtClean="0">
                <a:solidFill>
                  <a:srgbClr val="303181"/>
                </a:solidFill>
              </a:rPr>
              <a:t> </a:t>
            </a:r>
            <a:r>
              <a:rPr lang="fr-BE" dirty="0" err="1" smtClean="0">
                <a:solidFill>
                  <a:srgbClr val="303181"/>
                </a:solidFill>
              </a:rPr>
              <a:t>wetgeving</a:t>
            </a:r>
            <a:r>
              <a:rPr lang="fr-BE" dirty="0" smtClean="0">
                <a:solidFill>
                  <a:srgbClr val="303181"/>
                </a:solidFill>
              </a:rPr>
              <a:t> in </a:t>
            </a:r>
            <a:r>
              <a:rPr lang="fr-BE" dirty="0" err="1" smtClean="0">
                <a:solidFill>
                  <a:srgbClr val="303181"/>
                </a:solidFill>
              </a:rPr>
              <a:t>Boek</a:t>
            </a:r>
            <a:r>
              <a:rPr lang="fr-BE" dirty="0" smtClean="0">
                <a:solidFill>
                  <a:srgbClr val="303181"/>
                </a:solidFill>
              </a:rPr>
              <a:t> </a:t>
            </a:r>
            <a:r>
              <a:rPr lang="fr-BE" dirty="0">
                <a:solidFill>
                  <a:srgbClr val="303181"/>
                </a:solidFill>
              </a:rPr>
              <a:t>VII </a:t>
            </a:r>
            <a:r>
              <a:rPr lang="fr-BE" dirty="0" smtClean="0">
                <a:solidFill>
                  <a:srgbClr val="303181"/>
                </a:solidFill>
              </a:rPr>
              <a:t>WER (</a:t>
            </a:r>
            <a:r>
              <a:rPr lang="fr-BE" dirty="0">
                <a:solidFill>
                  <a:srgbClr val="303181"/>
                </a:solidFill>
              </a:rPr>
              <a:t>VII.64-65 en 123-124 WER) </a:t>
            </a:r>
            <a:r>
              <a:rPr lang="fr-BE" dirty="0" smtClean="0">
                <a:solidFill>
                  <a:srgbClr val="303181"/>
                </a:solidFill>
              </a:rPr>
              <a:t>/ </a:t>
            </a:r>
            <a:r>
              <a:rPr lang="fr-BE" dirty="0" err="1" smtClean="0">
                <a:solidFill>
                  <a:srgbClr val="303181"/>
                </a:solidFill>
              </a:rPr>
              <a:t>algemene</a:t>
            </a:r>
            <a:r>
              <a:rPr lang="fr-BE" dirty="0" smtClean="0">
                <a:solidFill>
                  <a:srgbClr val="303181"/>
                </a:solidFill>
              </a:rPr>
              <a:t> </a:t>
            </a:r>
            <a:r>
              <a:rPr lang="fr-BE" dirty="0" err="1" smtClean="0">
                <a:solidFill>
                  <a:srgbClr val="303181"/>
                </a:solidFill>
              </a:rPr>
              <a:t>wetgeving</a:t>
            </a:r>
            <a:r>
              <a:rPr lang="fr-BE" dirty="0" smtClean="0">
                <a:solidFill>
                  <a:srgbClr val="303181"/>
                </a:solidFill>
              </a:rPr>
              <a:t> van </a:t>
            </a:r>
            <a:r>
              <a:rPr lang="fr-BE" dirty="0" err="1" smtClean="0">
                <a:solidFill>
                  <a:srgbClr val="303181"/>
                </a:solidFill>
              </a:rPr>
              <a:t>Boek</a:t>
            </a:r>
            <a:r>
              <a:rPr lang="fr-BE" dirty="0" smtClean="0">
                <a:solidFill>
                  <a:srgbClr val="303181"/>
                </a:solidFill>
              </a:rPr>
              <a:t> VI (</a:t>
            </a:r>
            <a:r>
              <a:rPr lang="fr-BE" dirty="0" err="1" smtClean="0">
                <a:solidFill>
                  <a:srgbClr val="303181"/>
                </a:solidFill>
              </a:rPr>
              <a:t>wetsbepalingen</a:t>
            </a:r>
            <a:r>
              <a:rPr lang="fr-BE" dirty="0" smtClean="0">
                <a:solidFill>
                  <a:srgbClr val="303181"/>
                </a:solidFill>
              </a:rPr>
              <a:t> m.b.t. </a:t>
            </a:r>
            <a:r>
              <a:rPr lang="fr-BE" dirty="0" err="1" smtClean="0">
                <a:solidFill>
                  <a:srgbClr val="303181"/>
                </a:solidFill>
              </a:rPr>
              <a:t>oneerlijke</a:t>
            </a:r>
            <a:r>
              <a:rPr lang="fr-BE" dirty="0" smtClean="0">
                <a:solidFill>
                  <a:srgbClr val="303181"/>
                </a:solidFill>
              </a:rPr>
              <a:t> </a:t>
            </a:r>
            <a:r>
              <a:rPr lang="fr-BE" dirty="0" err="1" smtClean="0">
                <a:solidFill>
                  <a:srgbClr val="303181"/>
                </a:solidFill>
              </a:rPr>
              <a:t>handelspraktijken</a:t>
            </a:r>
            <a:r>
              <a:rPr lang="fr-BE" dirty="0" smtClean="0">
                <a:solidFill>
                  <a:srgbClr val="303181"/>
                </a:solidFill>
              </a:rPr>
              <a:t> </a:t>
            </a:r>
            <a:r>
              <a:rPr lang="fr-BE" dirty="0" err="1" smtClean="0">
                <a:solidFill>
                  <a:srgbClr val="303181"/>
                </a:solidFill>
              </a:rPr>
              <a:t>jegens</a:t>
            </a:r>
            <a:r>
              <a:rPr lang="fr-BE" dirty="0" smtClean="0">
                <a:solidFill>
                  <a:srgbClr val="303181"/>
                </a:solidFill>
              </a:rPr>
              <a:t> </a:t>
            </a:r>
            <a:r>
              <a:rPr lang="fr-BE" dirty="0" err="1" smtClean="0">
                <a:solidFill>
                  <a:srgbClr val="303181"/>
                </a:solidFill>
              </a:rPr>
              <a:t>consumenten</a:t>
            </a:r>
            <a:r>
              <a:rPr lang="fr-BE" dirty="0" smtClean="0">
                <a:solidFill>
                  <a:srgbClr val="303181"/>
                </a:solidFill>
              </a:rPr>
              <a:t>, </a:t>
            </a:r>
            <a:r>
              <a:rPr lang="fr-BE" dirty="0" err="1" smtClean="0">
                <a:solidFill>
                  <a:srgbClr val="303181"/>
                </a:solidFill>
              </a:rPr>
              <a:t>misleidende</a:t>
            </a:r>
            <a:r>
              <a:rPr lang="fr-BE" dirty="0" smtClean="0">
                <a:solidFill>
                  <a:srgbClr val="303181"/>
                </a:solidFill>
              </a:rPr>
              <a:t> </a:t>
            </a:r>
            <a:r>
              <a:rPr lang="fr-BE" dirty="0" err="1" smtClean="0">
                <a:solidFill>
                  <a:srgbClr val="303181"/>
                </a:solidFill>
              </a:rPr>
              <a:t>reclame</a:t>
            </a:r>
            <a:r>
              <a:rPr lang="fr-BE" dirty="0" smtClean="0">
                <a:solidFill>
                  <a:srgbClr val="303181"/>
                </a:solidFill>
              </a:rPr>
              <a:t> </a:t>
            </a:r>
            <a:r>
              <a:rPr lang="fr-BE" dirty="0" err="1" smtClean="0">
                <a:solidFill>
                  <a:srgbClr val="303181"/>
                </a:solidFill>
              </a:rPr>
              <a:t>etc</a:t>
            </a:r>
            <a:r>
              <a:rPr lang="fr-BE" dirty="0" smtClean="0">
                <a:solidFill>
                  <a:srgbClr val="303181"/>
                </a:solidFill>
              </a:rPr>
              <a:t>)</a:t>
            </a:r>
          </a:p>
          <a:p>
            <a:endParaRPr lang="fr-FR" sz="2400" dirty="0" smtClean="0">
              <a:solidFill>
                <a:srgbClr val="C25D1B"/>
              </a:solidFill>
            </a:endParaRPr>
          </a:p>
        </p:txBody>
      </p:sp>
    </p:spTree>
    <p:extLst>
      <p:ext uri="{BB962C8B-B14F-4D97-AF65-F5344CB8AC3E}">
        <p14:creationId xmlns:p14="http://schemas.microsoft.com/office/powerpoint/2010/main" val="1780979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8610600" y="6356350"/>
            <a:ext cx="2651449" cy="365125"/>
          </a:xfrm>
          <a:prstGeom prst="rect">
            <a:avLst/>
          </a:prstGeom>
        </p:spPr>
        <p:txBody>
          <a:bodyPr/>
          <a:lstStyle/>
          <a:p>
            <a:pPr algn="r"/>
            <a:fld id="{18080B2C-3442-4A09-BECF-3F98DB91164B}" type="slidenum">
              <a:rPr lang="fr-FR" smtClean="0"/>
              <a:pPr algn="r"/>
              <a:t>8</a:t>
            </a:fld>
            <a:endParaRPr lang="fr-FR" dirty="0"/>
          </a:p>
        </p:txBody>
      </p:sp>
      <p:sp>
        <p:nvSpPr>
          <p:cNvPr id="11" name="ZoneTexte 10"/>
          <p:cNvSpPr txBox="1"/>
          <p:nvPr/>
        </p:nvSpPr>
        <p:spPr>
          <a:xfrm>
            <a:off x="1066800" y="998375"/>
            <a:ext cx="10287000" cy="5447645"/>
          </a:xfrm>
          <a:prstGeom prst="rect">
            <a:avLst/>
          </a:prstGeom>
          <a:noFill/>
        </p:spPr>
        <p:txBody>
          <a:bodyPr wrap="square" rtlCol="0">
            <a:spAutoFit/>
          </a:bodyPr>
          <a:lstStyle/>
          <a:p>
            <a:r>
              <a:rPr lang="fr-BE" sz="2400" dirty="0" smtClean="0">
                <a:solidFill>
                  <a:srgbClr val="C25D1B"/>
                </a:solidFill>
              </a:rPr>
              <a:t>Elke </a:t>
            </a:r>
            <a:r>
              <a:rPr lang="fr-BE" sz="2400" dirty="0" err="1" smtClean="0">
                <a:solidFill>
                  <a:srgbClr val="C25D1B"/>
                </a:solidFill>
              </a:rPr>
              <a:t>reclame</a:t>
            </a:r>
            <a:r>
              <a:rPr lang="fr-BE" sz="2400" dirty="0" smtClean="0">
                <a:solidFill>
                  <a:srgbClr val="C25D1B"/>
                </a:solidFill>
              </a:rPr>
              <a:t> HK (art. VII.123 WER)</a:t>
            </a:r>
          </a:p>
          <a:p>
            <a:pPr lvl="1"/>
            <a:r>
              <a:rPr lang="fr-BE" dirty="0" smtClean="0">
                <a:solidFill>
                  <a:srgbClr val="303181"/>
                </a:solidFill>
              </a:rPr>
              <a:t>§1 : </a:t>
            </a:r>
            <a:r>
              <a:rPr lang="fr-BE" dirty="0" err="1" smtClean="0">
                <a:solidFill>
                  <a:srgbClr val="303181"/>
                </a:solidFill>
              </a:rPr>
              <a:t>Algemene</a:t>
            </a:r>
            <a:r>
              <a:rPr lang="fr-BE" dirty="0" smtClean="0">
                <a:solidFill>
                  <a:srgbClr val="303181"/>
                </a:solidFill>
              </a:rPr>
              <a:t> regel</a:t>
            </a:r>
            <a:endParaRPr lang="fr-BE" dirty="0">
              <a:solidFill>
                <a:srgbClr val="303181"/>
              </a:solidFill>
            </a:endParaRPr>
          </a:p>
          <a:p>
            <a:pPr marL="1257300" lvl="2" indent="-342900">
              <a:buFont typeface="Arial" panose="020B0604020202020204" pitchFamily="34" charset="0"/>
              <a:buChar char="•"/>
            </a:pPr>
            <a:r>
              <a:rPr lang="nl-NL" dirty="0" smtClean="0">
                <a:solidFill>
                  <a:srgbClr val="303181"/>
                </a:solidFill>
              </a:rPr>
              <a:t>Uitdrukkelijk </a:t>
            </a:r>
            <a:r>
              <a:rPr lang="nl-NL" dirty="0">
                <a:solidFill>
                  <a:srgbClr val="303181"/>
                </a:solidFill>
              </a:rPr>
              <a:t>verbod op oneerlijke </a:t>
            </a:r>
            <a:r>
              <a:rPr lang="nl-NL" dirty="0" smtClean="0">
                <a:solidFill>
                  <a:srgbClr val="303181"/>
                </a:solidFill>
              </a:rPr>
              <a:t>/ </a:t>
            </a:r>
            <a:r>
              <a:rPr lang="nl-NL" dirty="0">
                <a:solidFill>
                  <a:srgbClr val="303181"/>
                </a:solidFill>
              </a:rPr>
              <a:t>misleidende handelspraktijken </a:t>
            </a:r>
            <a:r>
              <a:rPr lang="fr-FR" dirty="0" smtClean="0">
                <a:solidFill>
                  <a:srgbClr val="303181"/>
                </a:solidFill>
              </a:rPr>
              <a:t>&lt;-&gt; </a:t>
            </a:r>
            <a:r>
              <a:rPr lang="fr-FR" dirty="0" err="1" smtClean="0">
                <a:solidFill>
                  <a:srgbClr val="303181"/>
                </a:solidFill>
              </a:rPr>
              <a:t>BoekVI</a:t>
            </a:r>
            <a:endParaRPr lang="fr-FR" dirty="0">
              <a:solidFill>
                <a:srgbClr val="303181"/>
              </a:solidFill>
            </a:endParaRPr>
          </a:p>
          <a:p>
            <a:pPr marL="1257300" lvl="2" indent="-342900">
              <a:buFont typeface="Arial" panose="020B0604020202020204" pitchFamily="34" charset="0"/>
              <a:buChar char="•"/>
            </a:pPr>
            <a:r>
              <a:rPr lang="fr-FR" dirty="0" err="1" smtClean="0">
                <a:solidFill>
                  <a:srgbClr val="303181"/>
                </a:solidFill>
              </a:rPr>
              <a:t>Verplichte</a:t>
            </a:r>
            <a:r>
              <a:rPr lang="fr-FR" dirty="0" smtClean="0">
                <a:solidFill>
                  <a:srgbClr val="303181"/>
                </a:solidFill>
              </a:rPr>
              <a:t> </a:t>
            </a:r>
            <a:r>
              <a:rPr lang="fr-FR" dirty="0" err="1" smtClean="0">
                <a:solidFill>
                  <a:srgbClr val="303181"/>
                </a:solidFill>
              </a:rPr>
              <a:t>vermelding</a:t>
            </a:r>
            <a:r>
              <a:rPr lang="fr-FR" dirty="0" smtClean="0">
                <a:solidFill>
                  <a:srgbClr val="303181"/>
                </a:solidFill>
              </a:rPr>
              <a:t> van de </a:t>
            </a:r>
            <a:r>
              <a:rPr lang="fr-FR" dirty="0" err="1" smtClean="0">
                <a:solidFill>
                  <a:srgbClr val="303181"/>
                </a:solidFill>
              </a:rPr>
              <a:t>identiteit</a:t>
            </a:r>
            <a:r>
              <a:rPr lang="fr-FR" dirty="0" smtClean="0">
                <a:solidFill>
                  <a:srgbClr val="303181"/>
                </a:solidFill>
              </a:rPr>
              <a:t> van </a:t>
            </a:r>
            <a:r>
              <a:rPr lang="fr-FR" dirty="0" err="1" smtClean="0">
                <a:solidFill>
                  <a:srgbClr val="303181"/>
                </a:solidFill>
              </a:rPr>
              <a:t>kredietbemiddelaar</a:t>
            </a:r>
            <a:r>
              <a:rPr lang="fr-FR" dirty="0" smtClean="0">
                <a:solidFill>
                  <a:srgbClr val="303181"/>
                </a:solidFill>
              </a:rPr>
              <a:t> + </a:t>
            </a:r>
            <a:r>
              <a:rPr lang="fr-FR" dirty="0" err="1" smtClean="0">
                <a:solidFill>
                  <a:srgbClr val="FF0000"/>
                </a:solidFill>
              </a:rPr>
              <a:t>kredietgever</a:t>
            </a:r>
            <a:endParaRPr lang="fr-FR" dirty="0">
              <a:solidFill>
                <a:srgbClr val="FF0000"/>
              </a:solidFill>
            </a:endParaRPr>
          </a:p>
          <a:p>
            <a:pPr marL="1714500" lvl="3" indent="-342900">
              <a:buFont typeface="Arial" panose="020B0604020202020204" pitchFamily="34" charset="0"/>
              <a:buChar char="•"/>
            </a:pPr>
            <a:r>
              <a:rPr lang="fr-FR" dirty="0" err="1">
                <a:solidFill>
                  <a:srgbClr val="303181"/>
                </a:solidFill>
              </a:rPr>
              <a:t>geografisch</a:t>
            </a:r>
            <a:r>
              <a:rPr lang="fr-FR" dirty="0">
                <a:solidFill>
                  <a:srgbClr val="303181"/>
                </a:solidFill>
              </a:rPr>
              <a:t> </a:t>
            </a:r>
            <a:r>
              <a:rPr lang="fr-FR" dirty="0" err="1">
                <a:solidFill>
                  <a:srgbClr val="303181"/>
                </a:solidFill>
              </a:rPr>
              <a:t>adres</a:t>
            </a:r>
            <a:r>
              <a:rPr lang="fr-FR" dirty="0">
                <a:solidFill>
                  <a:srgbClr val="303181"/>
                </a:solidFill>
              </a:rPr>
              <a:t>  </a:t>
            </a:r>
            <a:r>
              <a:rPr lang="fr-BE" dirty="0">
                <a:solidFill>
                  <a:srgbClr val="303181"/>
                </a:solidFill>
              </a:rPr>
              <a:t>« </a:t>
            </a:r>
            <a:r>
              <a:rPr lang="nl-NL" dirty="0">
                <a:solidFill>
                  <a:srgbClr val="303181"/>
                </a:solidFill>
              </a:rPr>
              <a:t>dat relevant is voor de betrekkingen met de consument </a:t>
            </a:r>
            <a:r>
              <a:rPr lang="fr-FR" dirty="0">
                <a:solidFill>
                  <a:srgbClr val="303181"/>
                </a:solidFill>
              </a:rPr>
              <a:t>» : </a:t>
            </a:r>
            <a:r>
              <a:rPr lang="nl-NL" dirty="0">
                <a:solidFill>
                  <a:srgbClr val="303181"/>
                </a:solidFill>
              </a:rPr>
              <a:t>niet noodzakelijk de maatschappelijke zetel</a:t>
            </a:r>
          </a:p>
          <a:p>
            <a:pPr marL="1714500" lvl="3" indent="-342900">
              <a:buFont typeface="Arial" panose="020B0604020202020204" pitchFamily="34" charset="0"/>
              <a:buChar char="•"/>
            </a:pPr>
            <a:r>
              <a:rPr lang="fr-BE" dirty="0" err="1" smtClean="0">
                <a:solidFill>
                  <a:srgbClr val="303181"/>
                </a:solidFill>
              </a:rPr>
              <a:t>Echter</a:t>
            </a:r>
            <a:r>
              <a:rPr lang="fr-BE" dirty="0" smtClean="0">
                <a:solidFill>
                  <a:srgbClr val="303181"/>
                </a:solidFill>
              </a:rPr>
              <a:t> : </a:t>
            </a:r>
            <a:r>
              <a:rPr lang="fr-BE" dirty="0" err="1" smtClean="0">
                <a:solidFill>
                  <a:srgbClr val="303181"/>
                </a:solidFill>
              </a:rPr>
              <a:t>lees</a:t>
            </a:r>
            <a:r>
              <a:rPr lang="fr-BE" dirty="0" smtClean="0">
                <a:solidFill>
                  <a:srgbClr val="303181"/>
                </a:solidFill>
              </a:rPr>
              <a:t> in </a:t>
            </a:r>
            <a:r>
              <a:rPr lang="fr-BE" dirty="0" err="1" smtClean="0">
                <a:solidFill>
                  <a:srgbClr val="303181"/>
                </a:solidFill>
              </a:rPr>
              <a:t>combinatie</a:t>
            </a:r>
            <a:r>
              <a:rPr lang="fr-BE" dirty="0" smtClean="0">
                <a:solidFill>
                  <a:srgbClr val="303181"/>
                </a:solidFill>
              </a:rPr>
              <a:t> met het </a:t>
            </a:r>
            <a:r>
              <a:rPr lang="fr-BE" b="1" dirty="0" err="1" smtClean="0">
                <a:solidFill>
                  <a:srgbClr val="303181"/>
                </a:solidFill>
              </a:rPr>
              <a:t>verbod</a:t>
            </a:r>
            <a:r>
              <a:rPr lang="fr-BE" dirty="0" smtClean="0">
                <a:solidFill>
                  <a:srgbClr val="303181"/>
                </a:solidFill>
              </a:rPr>
              <a:t> van VII.123,§2,al.2,4° WER (</a:t>
            </a:r>
            <a:r>
              <a:rPr lang="fr-BE" dirty="0" err="1" smtClean="0">
                <a:solidFill>
                  <a:srgbClr val="303181"/>
                </a:solidFill>
              </a:rPr>
              <a:t>reclame</a:t>
            </a:r>
            <a:r>
              <a:rPr lang="fr-BE" dirty="0" smtClean="0">
                <a:solidFill>
                  <a:srgbClr val="303181"/>
                </a:solidFill>
              </a:rPr>
              <a:t> </a:t>
            </a:r>
            <a:r>
              <a:rPr lang="fr-BE" i="1" dirty="0" smtClean="0">
                <a:solidFill>
                  <a:srgbClr val="303181"/>
                </a:solidFill>
              </a:rPr>
              <a:t>die</a:t>
            </a:r>
            <a:r>
              <a:rPr lang="nl-NL" b="1" i="1" dirty="0"/>
              <a:t> </a:t>
            </a:r>
            <a:r>
              <a:rPr lang="nl-NL" i="1" dirty="0">
                <a:solidFill>
                  <a:srgbClr val="303181"/>
                </a:solidFill>
              </a:rPr>
              <a:t>een andere identiteit, adres of hoedanigheid vermeldt dan door de adverteerder opgegeven in het raam van zijn erkenning, registratie of inschrijving</a:t>
            </a:r>
            <a:r>
              <a:rPr lang="fr-FR" dirty="0">
                <a:solidFill>
                  <a:srgbClr val="303181"/>
                </a:solidFill>
              </a:rPr>
              <a:t>)</a:t>
            </a:r>
            <a:endParaRPr lang="fr-BE" dirty="0">
              <a:solidFill>
                <a:srgbClr val="303181"/>
              </a:solidFill>
            </a:endParaRPr>
          </a:p>
          <a:p>
            <a:pPr marL="1714500" lvl="3" indent="-342900">
              <a:buFont typeface="Arial" panose="020B0604020202020204" pitchFamily="34" charset="0"/>
              <a:buChar char="•"/>
            </a:pPr>
            <a:r>
              <a:rPr lang="nl-NL" dirty="0" smtClean="0">
                <a:solidFill>
                  <a:srgbClr val="303181"/>
                </a:solidFill>
              </a:rPr>
              <a:t>Geen </a:t>
            </a:r>
            <a:r>
              <a:rPr lang="nl-NL" dirty="0">
                <a:solidFill>
                  <a:srgbClr val="303181"/>
                </a:solidFill>
              </a:rPr>
              <a:t>waarschuwing </a:t>
            </a:r>
            <a:r>
              <a:rPr lang="nl-NL" dirty="0" smtClean="0">
                <a:solidFill>
                  <a:srgbClr val="303181"/>
                </a:solidFill>
              </a:rPr>
              <a:t>”let op, geld </a:t>
            </a:r>
            <a:r>
              <a:rPr lang="nl-NL" dirty="0">
                <a:solidFill>
                  <a:srgbClr val="303181"/>
                </a:solidFill>
              </a:rPr>
              <a:t>lenen kost ook </a:t>
            </a:r>
            <a:r>
              <a:rPr lang="nl-NL" dirty="0" smtClean="0">
                <a:solidFill>
                  <a:srgbClr val="303181"/>
                </a:solidFill>
              </a:rPr>
              <a:t>geld”</a:t>
            </a:r>
            <a:r>
              <a:rPr lang="nl-NL" dirty="0">
                <a:solidFill>
                  <a:srgbClr val="303181"/>
                </a:solidFill>
              </a:rPr>
              <a:t> </a:t>
            </a:r>
            <a:endParaRPr lang="fr-BE" dirty="0">
              <a:solidFill>
                <a:srgbClr val="303181"/>
              </a:solidFill>
            </a:endParaRPr>
          </a:p>
          <a:p>
            <a:pPr lvl="1"/>
            <a:r>
              <a:rPr lang="fr-BE" dirty="0" smtClean="0">
                <a:solidFill>
                  <a:srgbClr val="303181"/>
                </a:solidFill>
              </a:rPr>
              <a:t>§2 : </a:t>
            </a:r>
            <a:r>
              <a:rPr lang="fr-BE" dirty="0" err="1" smtClean="0">
                <a:solidFill>
                  <a:srgbClr val="303181"/>
                </a:solidFill>
              </a:rPr>
              <a:t>Lijst</a:t>
            </a:r>
            <a:r>
              <a:rPr lang="fr-BE" dirty="0" smtClean="0">
                <a:solidFill>
                  <a:srgbClr val="303181"/>
                </a:solidFill>
              </a:rPr>
              <a:t> </a:t>
            </a:r>
            <a:r>
              <a:rPr lang="fr-FR" dirty="0" err="1" smtClean="0">
                <a:solidFill>
                  <a:srgbClr val="303181"/>
                </a:solidFill>
              </a:rPr>
              <a:t>verboden</a:t>
            </a:r>
            <a:r>
              <a:rPr lang="fr-FR" dirty="0" smtClean="0">
                <a:solidFill>
                  <a:srgbClr val="303181"/>
                </a:solidFill>
              </a:rPr>
              <a:t> </a:t>
            </a:r>
            <a:r>
              <a:rPr lang="fr-FR" dirty="0" err="1" smtClean="0">
                <a:solidFill>
                  <a:srgbClr val="303181"/>
                </a:solidFill>
              </a:rPr>
              <a:t>reclamepraktijken</a:t>
            </a:r>
            <a:r>
              <a:rPr lang="fr-FR" dirty="0" smtClean="0">
                <a:solidFill>
                  <a:srgbClr val="303181"/>
                </a:solidFill>
              </a:rPr>
              <a:t> </a:t>
            </a:r>
            <a:r>
              <a:rPr lang="fr-FR" dirty="0" smtClean="0">
                <a:solidFill>
                  <a:srgbClr val="303181"/>
                </a:solidFill>
                <a:sym typeface="Wingdings" panose="05000000000000000000" pitchFamily="2" charset="2"/>
              </a:rPr>
              <a:t> </a:t>
            </a:r>
            <a:r>
              <a:rPr lang="fr-FR" dirty="0" err="1" smtClean="0">
                <a:solidFill>
                  <a:srgbClr val="303181"/>
                </a:solidFill>
                <a:sym typeface="Wingdings" panose="05000000000000000000" pitchFamily="2" charset="2"/>
              </a:rPr>
              <a:t>vb</a:t>
            </a:r>
            <a:r>
              <a:rPr lang="fr-FR" dirty="0" smtClean="0">
                <a:solidFill>
                  <a:srgbClr val="303181"/>
                </a:solidFill>
                <a:sym typeface="Wingdings" panose="05000000000000000000" pitchFamily="2" charset="2"/>
              </a:rPr>
              <a:t>. :</a:t>
            </a:r>
            <a:endParaRPr lang="fr-FR" dirty="0">
              <a:solidFill>
                <a:srgbClr val="303181"/>
              </a:solidFill>
              <a:sym typeface="Wingdings" panose="05000000000000000000" pitchFamily="2" charset="2"/>
            </a:endParaRPr>
          </a:p>
          <a:p>
            <a:pPr lvl="2"/>
            <a:r>
              <a:rPr lang="fr-FR" dirty="0" smtClean="0">
                <a:solidFill>
                  <a:srgbClr val="303181"/>
                </a:solidFill>
              </a:rPr>
              <a:t>« </a:t>
            </a:r>
            <a:r>
              <a:rPr lang="nl-NL" dirty="0" smtClean="0">
                <a:solidFill>
                  <a:srgbClr val="303181"/>
                </a:solidFill>
              </a:rPr>
              <a:t>dé </a:t>
            </a:r>
            <a:r>
              <a:rPr lang="nl-NL" dirty="0">
                <a:solidFill>
                  <a:srgbClr val="303181"/>
                </a:solidFill>
              </a:rPr>
              <a:t>oplossing voor het </a:t>
            </a:r>
            <a:r>
              <a:rPr lang="nl-NL" dirty="0" smtClean="0">
                <a:solidFill>
                  <a:srgbClr val="303181"/>
                </a:solidFill>
              </a:rPr>
              <a:t>hergroeperen </a:t>
            </a:r>
            <a:r>
              <a:rPr lang="nl-NL" dirty="0">
                <a:solidFill>
                  <a:srgbClr val="303181"/>
                </a:solidFill>
              </a:rPr>
              <a:t>van uw </a:t>
            </a:r>
            <a:r>
              <a:rPr lang="nl-NL" dirty="0" smtClean="0">
                <a:solidFill>
                  <a:srgbClr val="303181"/>
                </a:solidFill>
              </a:rPr>
              <a:t>kredieten en het opbouwen van spaargeld </a:t>
            </a:r>
            <a:r>
              <a:rPr lang="fr-FR" dirty="0" smtClean="0">
                <a:solidFill>
                  <a:srgbClr val="303181"/>
                </a:solidFill>
              </a:rPr>
              <a:t>»</a:t>
            </a:r>
          </a:p>
          <a:p>
            <a:pPr lvl="2"/>
            <a:r>
              <a:rPr lang="fr-FR" dirty="0" smtClean="0">
                <a:solidFill>
                  <a:srgbClr val="303181"/>
                </a:solidFill>
              </a:rPr>
              <a:t>« </a:t>
            </a:r>
            <a:r>
              <a:rPr lang="nl-NL" dirty="0" smtClean="0">
                <a:solidFill>
                  <a:srgbClr val="303181"/>
                </a:solidFill>
              </a:rPr>
              <a:t>op </a:t>
            </a:r>
            <a:r>
              <a:rPr lang="nl-NL" dirty="0">
                <a:solidFill>
                  <a:srgbClr val="303181"/>
                </a:solidFill>
              </a:rPr>
              <a:t>basis van de </a:t>
            </a:r>
            <a:r>
              <a:rPr lang="nl-NL" dirty="0" smtClean="0">
                <a:solidFill>
                  <a:srgbClr val="303181"/>
                </a:solidFill>
              </a:rPr>
              <a:t>schatting </a:t>
            </a:r>
            <a:r>
              <a:rPr lang="nl-NL" dirty="0">
                <a:solidFill>
                  <a:srgbClr val="303181"/>
                </a:solidFill>
              </a:rPr>
              <a:t>bepaalt de </a:t>
            </a:r>
            <a:r>
              <a:rPr lang="nl-NL" dirty="0" smtClean="0">
                <a:solidFill>
                  <a:srgbClr val="303181"/>
                </a:solidFill>
              </a:rPr>
              <a:t>kredietgever </a:t>
            </a:r>
            <a:r>
              <a:rPr lang="nl-NL" dirty="0">
                <a:solidFill>
                  <a:srgbClr val="303181"/>
                </a:solidFill>
              </a:rPr>
              <a:t>het bedrag dat u kunt </a:t>
            </a:r>
            <a:r>
              <a:rPr lang="nl-NL" dirty="0" smtClean="0">
                <a:solidFill>
                  <a:srgbClr val="303181"/>
                </a:solidFill>
              </a:rPr>
              <a:t>lenen</a:t>
            </a:r>
            <a:r>
              <a:rPr lang="fr-BE" dirty="0" smtClean="0">
                <a:solidFill>
                  <a:srgbClr val="303181"/>
                </a:solidFill>
              </a:rPr>
              <a:t> »</a:t>
            </a:r>
            <a:endParaRPr lang="fr-FR" dirty="0" smtClean="0">
              <a:solidFill>
                <a:srgbClr val="303181"/>
              </a:solidFill>
            </a:endParaRPr>
          </a:p>
          <a:p>
            <a:pPr lvl="2"/>
            <a:r>
              <a:rPr lang="fr-FR" dirty="0" smtClean="0">
                <a:solidFill>
                  <a:srgbClr val="303181"/>
                </a:solidFill>
              </a:rPr>
              <a:t>« </a:t>
            </a:r>
            <a:r>
              <a:rPr lang="fr-FR" dirty="0" err="1" smtClean="0">
                <a:solidFill>
                  <a:srgbClr val="303181"/>
                </a:solidFill>
              </a:rPr>
              <a:t>voordeliger</a:t>
            </a:r>
            <a:r>
              <a:rPr lang="fr-FR" dirty="0" smtClean="0">
                <a:solidFill>
                  <a:srgbClr val="303181"/>
                </a:solidFill>
              </a:rPr>
              <a:t> </a:t>
            </a:r>
            <a:r>
              <a:rPr lang="fr-FR" dirty="0" err="1" smtClean="0">
                <a:solidFill>
                  <a:srgbClr val="303181"/>
                </a:solidFill>
              </a:rPr>
              <a:t>debetrentevoet</a:t>
            </a:r>
            <a:r>
              <a:rPr lang="fr-FR" dirty="0" smtClean="0">
                <a:solidFill>
                  <a:srgbClr val="303181"/>
                </a:solidFill>
              </a:rPr>
              <a:t> </a:t>
            </a:r>
            <a:r>
              <a:rPr lang="fr-FR" dirty="0" err="1" smtClean="0">
                <a:solidFill>
                  <a:srgbClr val="303181"/>
                </a:solidFill>
              </a:rPr>
              <a:t>voor</a:t>
            </a:r>
            <a:r>
              <a:rPr lang="fr-FR" dirty="0" smtClean="0">
                <a:solidFill>
                  <a:srgbClr val="303181"/>
                </a:solidFill>
              </a:rPr>
              <a:t> de </a:t>
            </a:r>
            <a:r>
              <a:rPr lang="fr-FR" dirty="0" err="1" smtClean="0">
                <a:solidFill>
                  <a:srgbClr val="303181"/>
                </a:solidFill>
              </a:rPr>
              <a:t>nieuwe</a:t>
            </a:r>
            <a:r>
              <a:rPr lang="fr-FR" dirty="0" smtClean="0">
                <a:solidFill>
                  <a:srgbClr val="303181"/>
                </a:solidFill>
              </a:rPr>
              <a:t> </a:t>
            </a:r>
            <a:r>
              <a:rPr lang="fr-FR" dirty="0" err="1" smtClean="0">
                <a:solidFill>
                  <a:srgbClr val="303181"/>
                </a:solidFill>
              </a:rPr>
              <a:t>klanten</a:t>
            </a:r>
            <a:r>
              <a:rPr lang="fr-FR" dirty="0">
                <a:solidFill>
                  <a:srgbClr val="303181"/>
                </a:solidFill>
              </a:rPr>
              <a:t> </a:t>
            </a:r>
            <a:r>
              <a:rPr lang="fr-FR" dirty="0" smtClean="0">
                <a:solidFill>
                  <a:srgbClr val="303181"/>
                </a:solidFill>
              </a:rPr>
              <a:t>»</a:t>
            </a:r>
          </a:p>
          <a:p>
            <a:pPr lvl="2"/>
            <a:r>
              <a:rPr lang="fr-FR" dirty="0" smtClean="0">
                <a:solidFill>
                  <a:srgbClr val="303181"/>
                </a:solidFill>
              </a:rPr>
              <a:t>« </a:t>
            </a:r>
            <a:r>
              <a:rPr lang="fr-FR" dirty="0" err="1" smtClean="0">
                <a:solidFill>
                  <a:srgbClr val="303181"/>
                </a:solidFill>
              </a:rPr>
              <a:t>kosteloos</a:t>
            </a:r>
            <a:r>
              <a:rPr lang="fr-FR" dirty="0" smtClean="0">
                <a:solidFill>
                  <a:srgbClr val="303181"/>
                </a:solidFill>
              </a:rPr>
              <a:t> en </a:t>
            </a:r>
            <a:r>
              <a:rPr lang="fr-FR" dirty="0" err="1" smtClean="0">
                <a:solidFill>
                  <a:srgbClr val="303181"/>
                </a:solidFill>
              </a:rPr>
              <a:t>renteloos</a:t>
            </a:r>
            <a:r>
              <a:rPr lang="fr-FR" dirty="0" smtClean="0">
                <a:solidFill>
                  <a:srgbClr val="303181"/>
                </a:solidFill>
              </a:rPr>
              <a:t> </a:t>
            </a:r>
            <a:r>
              <a:rPr lang="fr-FR" dirty="0" err="1" smtClean="0">
                <a:solidFill>
                  <a:srgbClr val="303181"/>
                </a:solidFill>
              </a:rPr>
              <a:t>krediet</a:t>
            </a:r>
            <a:r>
              <a:rPr lang="fr-FR" dirty="0" smtClean="0">
                <a:solidFill>
                  <a:srgbClr val="303181"/>
                </a:solidFill>
              </a:rPr>
              <a:t> »</a:t>
            </a:r>
          </a:p>
          <a:p>
            <a:pPr lvl="2"/>
            <a:r>
              <a:rPr lang="fr-BE" dirty="0">
                <a:solidFill>
                  <a:srgbClr val="303181"/>
                </a:solidFill>
              </a:rPr>
              <a:t>« </a:t>
            </a:r>
            <a:r>
              <a:rPr lang="nl-NL" dirty="0">
                <a:solidFill>
                  <a:srgbClr val="303181"/>
                </a:solidFill>
              </a:rPr>
              <a:t> Bespaar tijd! Uw woningkrediet </a:t>
            </a:r>
            <a:r>
              <a:rPr lang="nl-NL" dirty="0" smtClean="0">
                <a:solidFill>
                  <a:srgbClr val="303181"/>
                </a:solidFill>
              </a:rPr>
              <a:t>nu in </a:t>
            </a:r>
            <a:r>
              <a:rPr lang="nl-NL" dirty="0">
                <a:solidFill>
                  <a:srgbClr val="303181"/>
                </a:solidFill>
              </a:rPr>
              <a:t>één </a:t>
            </a:r>
            <a:r>
              <a:rPr lang="nl-NL" dirty="0" smtClean="0">
                <a:solidFill>
                  <a:srgbClr val="303181"/>
                </a:solidFill>
              </a:rPr>
              <a:t>klik</a:t>
            </a:r>
            <a:r>
              <a:rPr lang="fr-BE" dirty="0">
                <a:solidFill>
                  <a:srgbClr val="303181"/>
                </a:solidFill>
              </a:rPr>
              <a:t> »</a:t>
            </a:r>
            <a:endParaRPr lang="fr-FR" dirty="0">
              <a:solidFill>
                <a:srgbClr val="303181"/>
              </a:solidFill>
            </a:endParaRPr>
          </a:p>
          <a:p>
            <a:pPr lvl="2"/>
            <a:endParaRPr lang="fr-FR" dirty="0" smtClean="0">
              <a:solidFill>
                <a:srgbClr val="303181"/>
              </a:solidFill>
            </a:endParaRPr>
          </a:p>
          <a:p>
            <a:pPr lvl="2"/>
            <a:r>
              <a:rPr lang="fr-FR" dirty="0">
                <a:solidFill>
                  <a:srgbClr val="303181"/>
                </a:solidFill>
              </a:rPr>
              <a:t/>
            </a:r>
            <a:br>
              <a:rPr lang="fr-FR" dirty="0">
                <a:solidFill>
                  <a:srgbClr val="303181"/>
                </a:solidFill>
              </a:rPr>
            </a:br>
            <a:endParaRPr lang="fr-BE" dirty="0">
              <a:solidFill>
                <a:srgbClr val="303181"/>
              </a:solidFill>
            </a:endParaRPr>
          </a:p>
        </p:txBody>
      </p:sp>
    </p:spTree>
    <p:extLst>
      <p:ext uri="{BB962C8B-B14F-4D97-AF65-F5344CB8AC3E}">
        <p14:creationId xmlns:p14="http://schemas.microsoft.com/office/powerpoint/2010/main" val="3884422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8610600" y="6356350"/>
            <a:ext cx="2651449" cy="365125"/>
          </a:xfrm>
          <a:prstGeom prst="rect">
            <a:avLst/>
          </a:prstGeom>
        </p:spPr>
        <p:txBody>
          <a:bodyPr/>
          <a:lstStyle/>
          <a:p>
            <a:pPr algn="r"/>
            <a:fld id="{18080B2C-3442-4A09-BECF-3F98DB91164B}" type="slidenum">
              <a:rPr lang="fr-FR" smtClean="0"/>
              <a:pPr algn="r"/>
              <a:t>9</a:t>
            </a:fld>
            <a:endParaRPr lang="fr-FR" dirty="0"/>
          </a:p>
        </p:txBody>
      </p:sp>
      <p:sp>
        <p:nvSpPr>
          <p:cNvPr id="11" name="ZoneTexte 10"/>
          <p:cNvSpPr txBox="1"/>
          <p:nvPr/>
        </p:nvSpPr>
        <p:spPr>
          <a:xfrm>
            <a:off x="1066800" y="998375"/>
            <a:ext cx="10287000" cy="4893647"/>
          </a:xfrm>
          <a:prstGeom prst="rect">
            <a:avLst/>
          </a:prstGeom>
          <a:noFill/>
        </p:spPr>
        <p:txBody>
          <a:bodyPr wrap="square" rtlCol="0">
            <a:spAutoFit/>
          </a:bodyPr>
          <a:lstStyle/>
          <a:p>
            <a:r>
              <a:rPr lang="fr-BE" sz="2400" dirty="0" err="1" smtClean="0">
                <a:solidFill>
                  <a:srgbClr val="C25D1B"/>
                </a:solidFill>
              </a:rPr>
              <a:t>Reclame</a:t>
            </a:r>
            <a:r>
              <a:rPr lang="fr-BE" sz="2400" dirty="0" smtClean="0">
                <a:solidFill>
                  <a:srgbClr val="C25D1B"/>
                </a:solidFill>
              </a:rPr>
              <a:t> met </a:t>
            </a:r>
            <a:r>
              <a:rPr lang="fr-BE" sz="2400" dirty="0" err="1" smtClean="0">
                <a:solidFill>
                  <a:srgbClr val="C25D1B"/>
                </a:solidFill>
              </a:rPr>
              <a:t>cijfers</a:t>
            </a:r>
            <a:r>
              <a:rPr lang="fr-BE" sz="2400" dirty="0" smtClean="0">
                <a:solidFill>
                  <a:srgbClr val="C25D1B"/>
                </a:solidFill>
              </a:rPr>
              <a:t> </a:t>
            </a:r>
            <a:r>
              <a:rPr lang="fr-BE" sz="2400" dirty="0" err="1" smtClean="0">
                <a:solidFill>
                  <a:srgbClr val="C25D1B"/>
                </a:solidFill>
              </a:rPr>
              <a:t>ivm</a:t>
            </a:r>
            <a:r>
              <a:rPr lang="fr-BE" sz="2400" dirty="0" smtClean="0">
                <a:solidFill>
                  <a:srgbClr val="C25D1B"/>
                </a:solidFill>
              </a:rPr>
              <a:t> </a:t>
            </a:r>
            <a:r>
              <a:rPr lang="fr-BE" sz="2400" dirty="0" err="1" smtClean="0">
                <a:solidFill>
                  <a:srgbClr val="C25D1B"/>
                </a:solidFill>
              </a:rPr>
              <a:t>kost</a:t>
            </a:r>
            <a:r>
              <a:rPr lang="fr-BE" sz="2400" dirty="0" smtClean="0">
                <a:solidFill>
                  <a:srgbClr val="C25D1B"/>
                </a:solidFill>
              </a:rPr>
              <a:t> HK </a:t>
            </a:r>
            <a:r>
              <a:rPr lang="fr-BE" sz="2400" dirty="0">
                <a:solidFill>
                  <a:srgbClr val="C25D1B"/>
                </a:solidFill>
              </a:rPr>
              <a:t>(art. </a:t>
            </a:r>
            <a:r>
              <a:rPr lang="fr-BE" sz="2400" dirty="0" smtClean="0">
                <a:solidFill>
                  <a:srgbClr val="C25D1B"/>
                </a:solidFill>
              </a:rPr>
              <a:t>VII.124 WER) – </a:t>
            </a:r>
            <a:r>
              <a:rPr lang="fr-BE" sz="2400" dirty="0" err="1" smtClean="0">
                <a:solidFill>
                  <a:srgbClr val="C25D1B"/>
                </a:solidFill>
              </a:rPr>
              <a:t>verplichte</a:t>
            </a:r>
            <a:r>
              <a:rPr lang="fr-BE" sz="2400" dirty="0" smtClean="0">
                <a:solidFill>
                  <a:srgbClr val="C25D1B"/>
                </a:solidFill>
              </a:rPr>
              <a:t> </a:t>
            </a:r>
            <a:r>
              <a:rPr lang="fr-BE" sz="2400" dirty="0" err="1" smtClean="0">
                <a:solidFill>
                  <a:srgbClr val="C25D1B"/>
                </a:solidFill>
              </a:rPr>
              <a:t>vermeldingen</a:t>
            </a:r>
            <a:endParaRPr lang="fr-BE" sz="2400" dirty="0">
              <a:solidFill>
                <a:srgbClr val="C25D1B"/>
              </a:solidFill>
            </a:endParaRPr>
          </a:p>
          <a:p>
            <a:endParaRPr lang="fr-BE" sz="2400" i="1" dirty="0">
              <a:solidFill>
                <a:srgbClr val="C25D1B"/>
              </a:solidFill>
            </a:endParaRPr>
          </a:p>
          <a:p>
            <a:pPr lvl="1"/>
            <a:r>
              <a:rPr lang="fr-FR" i="1" dirty="0" smtClean="0">
                <a:solidFill>
                  <a:srgbClr val="303181"/>
                </a:solidFill>
              </a:rPr>
              <a:t>« </a:t>
            </a:r>
            <a:r>
              <a:rPr lang="nl-NL" i="1" dirty="0" smtClean="0">
                <a:solidFill>
                  <a:srgbClr val="303181"/>
                </a:solidFill>
              </a:rPr>
              <a:t>Leen nu extra voordelig aan 1,45% voor uw woningkrediet</a:t>
            </a:r>
            <a:r>
              <a:rPr lang="fr-FR" i="1" dirty="0" smtClean="0">
                <a:solidFill>
                  <a:srgbClr val="303181"/>
                </a:solidFill>
              </a:rPr>
              <a:t> »</a:t>
            </a:r>
          </a:p>
          <a:p>
            <a:pPr lvl="1"/>
            <a:endParaRPr lang="fr-BE" i="1" dirty="0" smtClean="0">
              <a:solidFill>
                <a:srgbClr val="303181"/>
              </a:solidFill>
            </a:endParaRPr>
          </a:p>
          <a:p>
            <a:pPr marL="742950" lvl="1" indent="-285750">
              <a:buFont typeface="Wingdings" panose="05000000000000000000" pitchFamily="2" charset="2"/>
              <a:buChar char="Ø"/>
            </a:pPr>
            <a:r>
              <a:rPr lang="fr-BE" dirty="0">
                <a:solidFill>
                  <a:srgbClr val="303181"/>
                </a:solidFill>
              </a:rPr>
              <a:t>T</a:t>
            </a:r>
            <a:r>
              <a:rPr lang="fr-BE" dirty="0" smtClean="0">
                <a:solidFill>
                  <a:srgbClr val="303181"/>
                </a:solidFill>
              </a:rPr>
              <a:t>e </a:t>
            </a:r>
            <a:r>
              <a:rPr lang="fr-BE" dirty="0" err="1" smtClean="0">
                <a:solidFill>
                  <a:srgbClr val="303181"/>
                </a:solidFill>
              </a:rPr>
              <a:t>vermelden</a:t>
            </a:r>
            <a:r>
              <a:rPr lang="fr-BE" dirty="0" smtClean="0">
                <a:solidFill>
                  <a:srgbClr val="303181"/>
                </a:solidFill>
              </a:rPr>
              <a:t> </a:t>
            </a:r>
            <a:r>
              <a:rPr lang="fr-BE" dirty="0" err="1" smtClean="0">
                <a:solidFill>
                  <a:srgbClr val="303181"/>
                </a:solidFill>
              </a:rPr>
              <a:t>standaardinformatie</a:t>
            </a:r>
            <a:r>
              <a:rPr lang="fr-BE" dirty="0" smtClean="0">
                <a:solidFill>
                  <a:srgbClr val="303181"/>
                </a:solidFill>
              </a:rPr>
              <a:t>: </a:t>
            </a:r>
          </a:p>
          <a:p>
            <a:pPr marL="1714500" lvl="3" indent="-342900">
              <a:buFont typeface="Arial" panose="020B0604020202020204" pitchFamily="34" charset="0"/>
              <a:buChar char="•"/>
            </a:pPr>
            <a:r>
              <a:rPr lang="fr-FR" sz="1200" dirty="0" err="1" smtClean="0">
                <a:solidFill>
                  <a:srgbClr val="303181"/>
                </a:solidFill>
              </a:rPr>
              <a:t>identiteit</a:t>
            </a:r>
            <a:r>
              <a:rPr lang="fr-FR" sz="1200" dirty="0" smtClean="0">
                <a:solidFill>
                  <a:srgbClr val="303181"/>
                </a:solidFill>
              </a:rPr>
              <a:t> van de </a:t>
            </a:r>
            <a:r>
              <a:rPr lang="fr-FR" sz="1200" dirty="0" err="1" smtClean="0">
                <a:solidFill>
                  <a:srgbClr val="FF0000"/>
                </a:solidFill>
              </a:rPr>
              <a:t>kredietgever</a:t>
            </a:r>
            <a:r>
              <a:rPr lang="fr-FR" sz="1200" dirty="0" smtClean="0">
                <a:solidFill>
                  <a:srgbClr val="303181"/>
                </a:solidFill>
              </a:rPr>
              <a:t> of, </a:t>
            </a:r>
            <a:r>
              <a:rPr lang="fr-FR" sz="1200" dirty="0" err="1" smtClean="0">
                <a:solidFill>
                  <a:srgbClr val="303181"/>
                </a:solidFill>
              </a:rPr>
              <a:t>desgevallend</a:t>
            </a:r>
            <a:r>
              <a:rPr lang="fr-FR" sz="1200" dirty="0" smtClean="0">
                <a:solidFill>
                  <a:srgbClr val="303181"/>
                </a:solidFill>
              </a:rPr>
              <a:t>, </a:t>
            </a:r>
            <a:r>
              <a:rPr lang="fr-FR" sz="1200" dirty="0">
                <a:solidFill>
                  <a:srgbClr val="303181"/>
                </a:solidFill>
              </a:rPr>
              <a:t>de </a:t>
            </a:r>
            <a:r>
              <a:rPr lang="fr-FR" sz="1200" dirty="0" err="1" smtClean="0">
                <a:solidFill>
                  <a:srgbClr val="303181"/>
                </a:solidFill>
              </a:rPr>
              <a:t>kredietbemiddelaar</a:t>
            </a:r>
            <a:endParaRPr lang="fr-FR" sz="1200" dirty="0">
              <a:solidFill>
                <a:srgbClr val="303181"/>
              </a:solidFill>
            </a:endParaRPr>
          </a:p>
          <a:p>
            <a:pPr marL="1714500" lvl="3" indent="-342900">
              <a:buFont typeface="Arial" panose="020B0604020202020204" pitchFamily="34" charset="0"/>
              <a:buChar char="•"/>
            </a:pPr>
            <a:r>
              <a:rPr lang="nl-NL" sz="1200" dirty="0" smtClean="0">
                <a:solidFill>
                  <a:srgbClr val="FF0000"/>
                </a:solidFill>
              </a:rPr>
              <a:t>in voorkomend geval, de hypothecaire zekerheden</a:t>
            </a:r>
          </a:p>
          <a:p>
            <a:pPr marL="1714500" lvl="3" indent="-342900">
              <a:buFont typeface="Arial" panose="020B0604020202020204" pitchFamily="34" charset="0"/>
              <a:buChar char="•"/>
            </a:pPr>
            <a:r>
              <a:rPr lang="nl-NL" sz="1200" dirty="0" smtClean="0">
                <a:solidFill>
                  <a:schemeClr val="accent6"/>
                </a:solidFill>
              </a:rPr>
              <a:t>debetrentevoet</a:t>
            </a:r>
            <a:r>
              <a:rPr lang="nl-NL" sz="1200" dirty="0">
                <a:solidFill>
                  <a:schemeClr val="accent6"/>
                </a:solidFill>
              </a:rPr>
              <a:t>, met de vermelding of deze vast of veranderlijk is, alsook nadere informatie over eventuele kosten die in de totale kosten van het krediet voor de consument zijn begrepen</a:t>
            </a:r>
            <a:endParaRPr lang="fr-FR" sz="1200" dirty="0">
              <a:solidFill>
                <a:schemeClr val="accent6"/>
              </a:solidFill>
            </a:endParaRPr>
          </a:p>
          <a:p>
            <a:pPr marL="1714500" lvl="3" indent="-342900">
              <a:buFont typeface="Arial" panose="020B0604020202020204" pitchFamily="34" charset="0"/>
              <a:buChar char="•"/>
            </a:pPr>
            <a:r>
              <a:rPr lang="fr-FR" sz="1200" dirty="0" err="1" smtClean="0">
                <a:solidFill>
                  <a:schemeClr val="accent6"/>
                </a:solidFill>
              </a:rPr>
              <a:t>kredietbedrag</a:t>
            </a:r>
            <a:endParaRPr lang="fr-FR" sz="1200" dirty="0" smtClean="0">
              <a:solidFill>
                <a:schemeClr val="accent6"/>
              </a:solidFill>
            </a:endParaRPr>
          </a:p>
          <a:p>
            <a:pPr marL="1714500" lvl="3" indent="-342900">
              <a:buFont typeface="Arial" panose="020B0604020202020204" pitchFamily="34" charset="0"/>
              <a:buChar char="•"/>
            </a:pPr>
            <a:r>
              <a:rPr lang="fr-FR" sz="1200" dirty="0" smtClean="0">
                <a:solidFill>
                  <a:schemeClr val="accent6"/>
                </a:solidFill>
              </a:rPr>
              <a:t>JKP </a:t>
            </a:r>
            <a:r>
              <a:rPr lang="nl-NL" sz="1200" dirty="0">
                <a:solidFill>
                  <a:srgbClr val="FF0000"/>
                </a:solidFill>
              </a:rPr>
              <a:t>dat in de reclame ten minste even duidelijk moet worden vermeld als elke rentevoet </a:t>
            </a:r>
            <a:endParaRPr lang="nl-NL" sz="1200" dirty="0" smtClean="0">
              <a:solidFill>
                <a:srgbClr val="FF0000"/>
              </a:solidFill>
            </a:endParaRPr>
          </a:p>
          <a:p>
            <a:pPr marL="1714500" lvl="3" indent="-342900">
              <a:buFont typeface="Arial" panose="020B0604020202020204" pitchFamily="34" charset="0"/>
              <a:buChar char="•"/>
            </a:pPr>
            <a:r>
              <a:rPr lang="fr-FR" sz="1200" dirty="0" err="1" smtClean="0">
                <a:solidFill>
                  <a:schemeClr val="accent6"/>
                </a:solidFill>
              </a:rPr>
              <a:t>duur</a:t>
            </a:r>
            <a:r>
              <a:rPr lang="fr-FR" sz="1200" dirty="0" smtClean="0">
                <a:solidFill>
                  <a:schemeClr val="accent6"/>
                </a:solidFill>
              </a:rPr>
              <a:t> </a:t>
            </a:r>
            <a:r>
              <a:rPr lang="fr-FR" sz="1200" dirty="0">
                <a:solidFill>
                  <a:schemeClr val="accent6"/>
                </a:solidFill>
              </a:rPr>
              <a:t>van de </a:t>
            </a:r>
            <a:r>
              <a:rPr lang="fr-FR" sz="1200" dirty="0" err="1">
                <a:solidFill>
                  <a:schemeClr val="accent6"/>
                </a:solidFill>
              </a:rPr>
              <a:t>kredietovereenkomst</a:t>
            </a:r>
            <a:endParaRPr lang="fr-FR" sz="1200" dirty="0">
              <a:solidFill>
                <a:schemeClr val="accent6"/>
              </a:solidFill>
            </a:endParaRPr>
          </a:p>
          <a:p>
            <a:pPr marL="1714500" lvl="3" indent="-342900">
              <a:buFont typeface="Arial" panose="020B0604020202020204" pitchFamily="34" charset="0"/>
              <a:buChar char="•"/>
            </a:pPr>
            <a:r>
              <a:rPr lang="fr-FR" sz="1200" dirty="0">
                <a:solidFill>
                  <a:schemeClr val="accent6"/>
                </a:solidFill>
              </a:rPr>
              <a:t>i</a:t>
            </a:r>
            <a:r>
              <a:rPr lang="fr-FR" sz="1200" dirty="0" smtClean="0">
                <a:solidFill>
                  <a:schemeClr val="accent6"/>
                </a:solidFill>
              </a:rPr>
              <a:t>n </a:t>
            </a:r>
            <a:r>
              <a:rPr lang="fr-FR" sz="1200" dirty="0" err="1" smtClean="0">
                <a:solidFill>
                  <a:schemeClr val="accent6"/>
                </a:solidFill>
              </a:rPr>
              <a:t>voorkomend</a:t>
            </a:r>
            <a:r>
              <a:rPr lang="fr-FR" sz="1200" dirty="0" smtClean="0">
                <a:solidFill>
                  <a:schemeClr val="accent6"/>
                </a:solidFill>
              </a:rPr>
              <a:t> </a:t>
            </a:r>
            <a:r>
              <a:rPr lang="fr-FR" sz="1200" dirty="0" err="1" smtClean="0">
                <a:solidFill>
                  <a:schemeClr val="accent6"/>
                </a:solidFill>
              </a:rPr>
              <a:t>geval</a:t>
            </a:r>
            <a:r>
              <a:rPr lang="fr-FR" sz="1200" dirty="0">
                <a:solidFill>
                  <a:schemeClr val="accent6"/>
                </a:solidFill>
              </a:rPr>
              <a:t>, </a:t>
            </a:r>
            <a:r>
              <a:rPr lang="fr-FR" sz="1200" dirty="0" smtClean="0">
                <a:solidFill>
                  <a:schemeClr val="accent6"/>
                </a:solidFill>
              </a:rPr>
              <a:t>de </a:t>
            </a:r>
            <a:r>
              <a:rPr lang="fr-FR" sz="1200" dirty="0" err="1" smtClean="0">
                <a:solidFill>
                  <a:schemeClr val="accent6"/>
                </a:solidFill>
              </a:rPr>
              <a:t>termijnbedragen</a:t>
            </a:r>
            <a:r>
              <a:rPr lang="fr-FR" sz="1200" dirty="0" smtClean="0">
                <a:solidFill>
                  <a:schemeClr val="accent6"/>
                </a:solidFill>
              </a:rPr>
              <a:t> </a:t>
            </a:r>
            <a:endParaRPr lang="fr-FR" sz="1200" dirty="0">
              <a:solidFill>
                <a:schemeClr val="accent6"/>
              </a:solidFill>
            </a:endParaRPr>
          </a:p>
          <a:p>
            <a:pPr marL="1714500" lvl="3" indent="-342900">
              <a:buFont typeface="Arial" panose="020B0604020202020204" pitchFamily="34" charset="0"/>
              <a:buChar char="•"/>
            </a:pPr>
            <a:r>
              <a:rPr lang="nl-NL" sz="1200" dirty="0" smtClean="0">
                <a:solidFill>
                  <a:schemeClr val="accent6"/>
                </a:solidFill>
              </a:rPr>
              <a:t>in </a:t>
            </a:r>
            <a:r>
              <a:rPr lang="nl-NL" sz="1200" dirty="0">
                <a:solidFill>
                  <a:schemeClr val="accent6"/>
                </a:solidFill>
              </a:rPr>
              <a:t>voorkomend geval, het totale door de consument te betalen bedrag</a:t>
            </a:r>
            <a:endParaRPr lang="fr-FR" sz="1200" dirty="0">
              <a:solidFill>
                <a:schemeClr val="accent6"/>
              </a:solidFill>
            </a:endParaRPr>
          </a:p>
          <a:p>
            <a:pPr marL="1714500" lvl="3" indent="-342900">
              <a:buFont typeface="Arial" panose="020B0604020202020204" pitchFamily="34" charset="0"/>
              <a:buChar char="•"/>
            </a:pPr>
            <a:r>
              <a:rPr lang="nl-NL" sz="1200" dirty="0" smtClean="0">
                <a:solidFill>
                  <a:schemeClr val="accent6"/>
                </a:solidFill>
              </a:rPr>
              <a:t>in </a:t>
            </a:r>
            <a:r>
              <a:rPr lang="nl-NL" sz="1200" dirty="0">
                <a:solidFill>
                  <a:schemeClr val="accent6"/>
                </a:solidFill>
              </a:rPr>
              <a:t>voorkomend geval, het aantal betalingstermijnen </a:t>
            </a:r>
            <a:endParaRPr lang="nl-NL" sz="1200" dirty="0" smtClean="0">
              <a:solidFill>
                <a:schemeClr val="accent6"/>
              </a:solidFill>
            </a:endParaRPr>
          </a:p>
          <a:p>
            <a:pPr marL="1714500" lvl="3" indent="-342900">
              <a:buFont typeface="Arial" panose="020B0604020202020204" pitchFamily="34" charset="0"/>
              <a:buChar char="•"/>
            </a:pPr>
            <a:r>
              <a:rPr lang="nl-NL" sz="1200" dirty="0">
                <a:solidFill>
                  <a:srgbClr val="FF0000"/>
                </a:solidFill>
              </a:rPr>
              <a:t>in voorkomend geval, een waarschuwing betreffende het feit dat mogelijke schommelingen van de wisselkoers het totale door de consument te betalen bedrag kan beïnvloeden </a:t>
            </a:r>
            <a:endParaRPr lang="nl-NL" sz="1200" dirty="0" smtClean="0">
              <a:solidFill>
                <a:srgbClr val="FF0000"/>
              </a:solidFill>
            </a:endParaRPr>
          </a:p>
          <a:p>
            <a:pPr marL="1714500" lvl="3" indent="-342900">
              <a:buFont typeface="Arial" panose="020B0604020202020204" pitchFamily="34" charset="0"/>
              <a:buChar char="•"/>
            </a:pPr>
            <a:r>
              <a:rPr lang="nl-NL" sz="1200" dirty="0" smtClean="0">
                <a:solidFill>
                  <a:srgbClr val="303181"/>
                </a:solidFill>
              </a:rPr>
              <a:t>indien </a:t>
            </a:r>
            <a:r>
              <a:rPr lang="nl-NL" sz="1200" dirty="0">
                <a:solidFill>
                  <a:srgbClr val="303181"/>
                </a:solidFill>
              </a:rPr>
              <a:t>een contract voor een nevendienst, onder meer een verzekering, moet worden gesloten om het krediet, in voorkomend geval onder de geadverteerde voorwaarden, te verkrijgen, en de kosten van die dienst niet vooraf kunnen worden bepaald, moet de verplichting tot het sluiten van dat contract op een duidelijke, beknopte en opvallende wijze tezamen met het </a:t>
            </a:r>
            <a:r>
              <a:rPr lang="nl-NL" sz="1200" dirty="0" smtClean="0">
                <a:solidFill>
                  <a:srgbClr val="303181"/>
                </a:solidFill>
              </a:rPr>
              <a:t>JKP </a:t>
            </a:r>
            <a:r>
              <a:rPr lang="nl-NL" sz="1200" dirty="0">
                <a:solidFill>
                  <a:srgbClr val="303181"/>
                </a:solidFill>
              </a:rPr>
              <a:t>worden </a:t>
            </a:r>
            <a:r>
              <a:rPr lang="nl-NL" sz="1200" dirty="0" smtClean="0">
                <a:solidFill>
                  <a:srgbClr val="303181"/>
                </a:solidFill>
              </a:rPr>
              <a:t>vermeld</a:t>
            </a:r>
          </a:p>
          <a:p>
            <a:pPr lvl="3"/>
            <a:endParaRPr lang="nl-NL" sz="1200" dirty="0">
              <a:solidFill>
                <a:srgbClr val="303181"/>
              </a:solidFill>
            </a:endParaRPr>
          </a:p>
          <a:p>
            <a:pPr marL="742950" lvl="1" indent="-285750">
              <a:buFont typeface="Wingdings" panose="05000000000000000000" pitchFamily="2" charset="2"/>
              <a:buChar char="Ø"/>
            </a:pPr>
            <a:r>
              <a:rPr lang="nl-NL" dirty="0">
                <a:solidFill>
                  <a:srgbClr val="303181"/>
                </a:solidFill>
              </a:rPr>
              <a:t>Op een duidelijke, beknopte en opvallende wijze</a:t>
            </a:r>
            <a:endParaRPr lang="fr-BE" dirty="0">
              <a:solidFill>
                <a:srgbClr val="303181"/>
              </a:solidFill>
            </a:endParaRPr>
          </a:p>
        </p:txBody>
      </p:sp>
    </p:spTree>
    <p:extLst>
      <p:ext uri="{BB962C8B-B14F-4D97-AF65-F5344CB8AC3E}">
        <p14:creationId xmlns:p14="http://schemas.microsoft.com/office/powerpoint/2010/main" val="1817997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6481</TotalTime>
  <Words>2197</Words>
  <Application>Microsoft Office PowerPoint</Application>
  <PresentationFormat>Grand écran</PresentationFormat>
  <Paragraphs>393</Paragraphs>
  <Slides>34</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34</vt:i4>
      </vt:variant>
    </vt:vector>
  </HeadingPairs>
  <TitlesOfParts>
    <vt:vector size="40" baseType="lpstr">
      <vt:lpstr>宋体</vt:lpstr>
      <vt:lpstr>Arial</vt:lpstr>
      <vt:lpstr>Calibri</vt:lpstr>
      <vt:lpstr>Calibri Light</vt:lpstr>
      <vt:lpstr>Wingdings</vt:lpstr>
      <vt:lpstr>Thème Office</vt:lpstr>
      <vt:lpstr>Kredietbemiddeling: juridische stand van zaken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du séminaire</dc:title>
  <dc:creator>DE BONHOME Lorraine</dc:creator>
  <cp:lastModifiedBy>ALGRAIN Prescillia</cp:lastModifiedBy>
  <cp:revision>348</cp:revision>
  <cp:lastPrinted>2020-02-03T15:47:24Z</cp:lastPrinted>
  <dcterms:created xsi:type="dcterms:W3CDTF">2019-02-20T09:42:52Z</dcterms:created>
  <dcterms:modified xsi:type="dcterms:W3CDTF">2020-02-05T11:14:26Z</dcterms:modified>
</cp:coreProperties>
</file>